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8" r:id="rId2"/>
  </p:sldMasterIdLst>
  <p:notesMasterIdLst>
    <p:notesMasterId r:id="rId39"/>
  </p:notesMasterIdLst>
  <p:sldIdLst>
    <p:sldId id="256" r:id="rId3"/>
    <p:sldId id="366" r:id="rId4"/>
    <p:sldId id="334" r:id="rId5"/>
    <p:sldId id="341" r:id="rId6"/>
    <p:sldId id="344" r:id="rId7"/>
    <p:sldId id="336" r:id="rId8"/>
    <p:sldId id="342" r:id="rId9"/>
    <p:sldId id="337" r:id="rId10"/>
    <p:sldId id="257" r:id="rId11"/>
    <p:sldId id="339" r:id="rId12"/>
    <p:sldId id="345" r:id="rId13"/>
    <p:sldId id="346" r:id="rId14"/>
    <p:sldId id="347" r:id="rId15"/>
    <p:sldId id="348" r:id="rId16"/>
    <p:sldId id="349" r:id="rId17"/>
    <p:sldId id="350" r:id="rId18"/>
    <p:sldId id="351" r:id="rId19"/>
    <p:sldId id="352" r:id="rId20"/>
    <p:sldId id="354" r:id="rId21"/>
    <p:sldId id="355" r:id="rId22"/>
    <p:sldId id="356" r:id="rId23"/>
    <p:sldId id="357" r:id="rId24"/>
    <p:sldId id="358" r:id="rId25"/>
    <p:sldId id="359" r:id="rId26"/>
    <p:sldId id="360" r:id="rId27"/>
    <p:sldId id="361" r:id="rId28"/>
    <p:sldId id="362" r:id="rId29"/>
    <p:sldId id="363" r:id="rId30"/>
    <p:sldId id="364" r:id="rId31"/>
    <p:sldId id="353" r:id="rId32"/>
    <p:sldId id="367" r:id="rId33"/>
    <p:sldId id="368" r:id="rId34"/>
    <p:sldId id="343" r:id="rId35"/>
    <p:sldId id="365" r:id="rId36"/>
    <p:sldId id="340" r:id="rId37"/>
    <p:sldId id="332" r:id="rId38"/>
  </p:sldIdLst>
  <p:sldSz cx="9144000" cy="5143500" type="screen16x9"/>
  <p:notesSz cx="6858000" cy="9144000"/>
  <p:embeddedFontLst>
    <p:embeddedFont>
      <p:font typeface="Calibri" panose="020F0502020204030204" pitchFamily="34" charset="0"/>
      <p:regular r:id="rId40"/>
      <p:bold r:id="rId41"/>
      <p:italic r:id="rId42"/>
      <p:boldItalic r:id="rId43"/>
    </p:embeddedFont>
    <p:embeddedFont>
      <p:font typeface="Trebuchet MS" panose="020B0603020202020204" pitchFamily="34" charset="0"/>
      <p:regular r:id="rId44"/>
      <p:bold r:id="rId45"/>
      <p:italic r:id="rId46"/>
      <p:boldItalic r:id="rId47"/>
    </p:embeddedFont>
    <p:embeddedFont>
      <p:font typeface="Wingdings 3" panose="05040102010807070707" pitchFamily="18" charset="2"/>
      <p:regular r:id="rId48"/>
    </p:embeddedFont>
    <p:embeddedFont>
      <p:font typeface="Wingdings 2" panose="05020102010507070707" pitchFamily="18" charset="2"/>
      <p:regular r:id="rId49"/>
    </p:embeddedFont>
    <p:embeddedFont>
      <p:font typeface="Ubuntu"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904">
          <p15:clr>
            <a:srgbClr val="A4A3A4"/>
          </p15:clr>
        </p15:guide>
        <p15:guide id="2" orient="horz" pos="283">
          <p15:clr>
            <a:srgbClr val="9AA0A6"/>
          </p15:clr>
        </p15:guide>
        <p15:guide id="3" pos="196">
          <p15:clr>
            <a:srgbClr val="9AA0A6"/>
          </p15:clr>
        </p15:guide>
        <p15:guide id="4" pos="55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5394" autoAdjust="0"/>
  </p:normalViewPr>
  <p:slideViewPr>
    <p:cSldViewPr snapToGrid="0">
      <p:cViewPr varScale="1">
        <p:scale>
          <a:sx n="112" d="100"/>
          <a:sy n="112" d="100"/>
        </p:scale>
        <p:origin x="610" y="101"/>
      </p:cViewPr>
      <p:guideLst>
        <p:guide pos="2904"/>
        <p:guide orient="horz" pos="283"/>
        <p:guide pos="196"/>
        <p:guide pos="5564"/>
      </p:guideLst>
    </p:cSldViewPr>
  </p:slideViewPr>
  <p:outlineViewPr>
    <p:cViewPr>
      <p:scale>
        <a:sx n="33" d="100"/>
        <a:sy n="33" d="100"/>
      </p:scale>
      <p:origin x="0" y="-1181"/>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2.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2.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34258054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7f1c9bd1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g57f1c9bd1e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76666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7168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53043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5351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357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0654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377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2266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0592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82538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7206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8189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9462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4795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8200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13669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0329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9272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7984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16899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4682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24770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smtClean="0"/>
              <a:t>The arrows show how the inputs of a neuron from one layer are connected to the outputs from the previous layer. As you can see in the image, each input is connected to all the outputs of the previous layer, which is why this type of layer is called a fully connected layer. Each neuron has a number of weights or parameters, one for each input, whose values are determined during training. As we've seen in part one, these weights contain the memory of a neural network, and represent what the network has learned. In our case, how it maps the input image to the a digit. The input layer just represents the input values and does not have any weights, nor does it do any computation. In our MNIST example the input is the raw pixels of the image, normalized to have a range between zero and one. So we have 28 * 28 input values, represented as a vector of 784 float values. During a forward pass through the network, each input of a neuron is multiplied by its corresponding weight , and the results of that multiplication are summed up. In our hidden layer, the resulting value is then fed into an activation function called relu that just passes through all positive values but sets any negative number to zero.In the output layer, we use a softmax function instead, which returns a probability score for each of the 10 classes representing digits. The digit with the highest probability is what the network predicts as image content.</a:t>
            </a:r>
            <a:endParaRPr dirty="0"/>
          </a:p>
        </p:txBody>
      </p:sp>
    </p:spTree>
    <p:extLst>
      <p:ext uri="{BB962C8B-B14F-4D97-AF65-F5344CB8AC3E}">
        <p14:creationId xmlns:p14="http://schemas.microsoft.com/office/powerpoint/2010/main" val="2427070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143004" y="841772"/>
            <a:ext cx="6858000" cy="1790700"/>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Clr>
                <a:schemeClr val="dk1"/>
              </a:buClr>
              <a:buSzPts val="4500"/>
              <a:buFont typeface="Ubuntu"/>
              <a:buNone/>
              <a:defRPr sz="4500">
                <a:latin typeface="Ubuntu"/>
                <a:ea typeface="Ubuntu"/>
                <a:cs typeface="Ubuntu"/>
                <a:sym typeface="Ubuntu"/>
              </a:defRPr>
            </a:lvl1pPr>
            <a:lvl2pPr lvl="1">
              <a:spcBef>
                <a:spcPts val="0"/>
              </a:spcBef>
              <a:spcAft>
                <a:spcPts val="0"/>
              </a:spcAft>
              <a:buSzPts val="1400"/>
              <a:buFont typeface="Ubuntu"/>
              <a:buNone/>
              <a:defRPr>
                <a:latin typeface="Ubuntu"/>
                <a:ea typeface="Ubuntu"/>
                <a:cs typeface="Ubuntu"/>
                <a:sym typeface="Ubuntu"/>
              </a:defRPr>
            </a:lvl2pPr>
            <a:lvl3pPr lvl="2">
              <a:spcBef>
                <a:spcPts val="0"/>
              </a:spcBef>
              <a:spcAft>
                <a:spcPts val="0"/>
              </a:spcAft>
              <a:buSzPts val="1400"/>
              <a:buFont typeface="Ubuntu"/>
              <a:buNone/>
              <a:defRPr>
                <a:latin typeface="Ubuntu"/>
                <a:ea typeface="Ubuntu"/>
                <a:cs typeface="Ubuntu"/>
                <a:sym typeface="Ubuntu"/>
              </a:defRPr>
            </a:lvl3pPr>
            <a:lvl4pPr lvl="3">
              <a:spcBef>
                <a:spcPts val="0"/>
              </a:spcBef>
              <a:spcAft>
                <a:spcPts val="0"/>
              </a:spcAft>
              <a:buSzPts val="1400"/>
              <a:buFont typeface="Ubuntu"/>
              <a:buNone/>
              <a:defRPr>
                <a:latin typeface="Ubuntu"/>
                <a:ea typeface="Ubuntu"/>
                <a:cs typeface="Ubuntu"/>
                <a:sym typeface="Ubuntu"/>
              </a:defRPr>
            </a:lvl4pPr>
            <a:lvl5pPr lvl="4">
              <a:spcBef>
                <a:spcPts val="0"/>
              </a:spcBef>
              <a:spcAft>
                <a:spcPts val="0"/>
              </a:spcAft>
              <a:buSzPts val="1400"/>
              <a:buFont typeface="Ubuntu"/>
              <a:buNone/>
              <a:defRPr>
                <a:latin typeface="Ubuntu"/>
                <a:ea typeface="Ubuntu"/>
                <a:cs typeface="Ubuntu"/>
                <a:sym typeface="Ubuntu"/>
              </a:defRPr>
            </a:lvl5pPr>
            <a:lvl6pPr lvl="5">
              <a:spcBef>
                <a:spcPts val="0"/>
              </a:spcBef>
              <a:spcAft>
                <a:spcPts val="0"/>
              </a:spcAft>
              <a:buSzPts val="1400"/>
              <a:buFont typeface="Ubuntu"/>
              <a:buNone/>
              <a:defRPr>
                <a:latin typeface="Ubuntu"/>
                <a:ea typeface="Ubuntu"/>
                <a:cs typeface="Ubuntu"/>
                <a:sym typeface="Ubuntu"/>
              </a:defRPr>
            </a:lvl6pPr>
            <a:lvl7pPr lvl="6">
              <a:spcBef>
                <a:spcPts val="0"/>
              </a:spcBef>
              <a:spcAft>
                <a:spcPts val="0"/>
              </a:spcAft>
              <a:buSzPts val="1400"/>
              <a:buFont typeface="Ubuntu"/>
              <a:buNone/>
              <a:defRPr>
                <a:latin typeface="Ubuntu"/>
                <a:ea typeface="Ubuntu"/>
                <a:cs typeface="Ubuntu"/>
                <a:sym typeface="Ubuntu"/>
              </a:defRPr>
            </a:lvl7pPr>
            <a:lvl8pPr lvl="7">
              <a:spcBef>
                <a:spcPts val="0"/>
              </a:spcBef>
              <a:spcAft>
                <a:spcPts val="0"/>
              </a:spcAft>
              <a:buSzPts val="1400"/>
              <a:buFont typeface="Ubuntu"/>
              <a:buNone/>
              <a:defRPr>
                <a:latin typeface="Ubuntu"/>
                <a:ea typeface="Ubuntu"/>
                <a:cs typeface="Ubuntu"/>
                <a:sym typeface="Ubuntu"/>
              </a:defRPr>
            </a:lvl8pPr>
            <a:lvl9pPr lvl="8">
              <a:spcBef>
                <a:spcPts val="0"/>
              </a:spcBef>
              <a:spcAft>
                <a:spcPts val="0"/>
              </a:spcAft>
              <a:buSzPts val="1400"/>
              <a:buFont typeface="Ubuntu"/>
              <a:buNone/>
              <a:defRPr>
                <a:latin typeface="Ubuntu"/>
                <a:ea typeface="Ubuntu"/>
                <a:cs typeface="Ubuntu"/>
                <a:sym typeface="Ubuntu"/>
              </a:defRPr>
            </a:lvl9pPr>
          </a:lstStyle>
          <a:p>
            <a:endParaRPr/>
          </a:p>
        </p:txBody>
      </p:sp>
      <p:sp>
        <p:nvSpPr>
          <p:cNvPr id="13" name="Google Shape;13;p2"/>
          <p:cNvSpPr txBox="1">
            <a:spLocks noGrp="1"/>
          </p:cNvSpPr>
          <p:nvPr>
            <p:ph type="subTitle" idx="1"/>
          </p:nvPr>
        </p:nvSpPr>
        <p:spPr>
          <a:xfrm>
            <a:off x="1143004" y="2701528"/>
            <a:ext cx="6858000" cy="1241822"/>
          </a:xfrm>
          <a:prstGeom prst="rect">
            <a:avLst/>
          </a:prstGeom>
          <a:noFill/>
          <a:ln>
            <a:noFill/>
          </a:ln>
        </p:spPr>
        <p:txBody>
          <a:bodyPr spcFirstLastPara="1" wrap="square" lIns="91425" tIns="45700" rIns="91425" bIns="45700" anchor="t" anchorCtr="0"/>
          <a:lstStyle>
            <a:lvl1pPr lvl="0" algn="ctr">
              <a:lnSpc>
                <a:spcPct val="90000"/>
              </a:lnSpc>
              <a:spcBef>
                <a:spcPts val="750"/>
              </a:spcBef>
              <a:spcAft>
                <a:spcPts val="0"/>
              </a:spcAft>
              <a:buClr>
                <a:schemeClr val="dk1"/>
              </a:buClr>
              <a:buSzPts val="1801"/>
              <a:buFont typeface="Ubuntu"/>
              <a:buNone/>
              <a:defRPr sz="1801">
                <a:latin typeface="Ubuntu"/>
                <a:ea typeface="Ubuntu"/>
                <a:cs typeface="Ubuntu"/>
                <a:sym typeface="Ubuntu"/>
              </a:defRPr>
            </a:lvl1pPr>
            <a:lvl2pPr lvl="1" algn="ctr">
              <a:lnSpc>
                <a:spcPct val="90000"/>
              </a:lnSpc>
              <a:spcBef>
                <a:spcPts val="375"/>
              </a:spcBef>
              <a:spcAft>
                <a:spcPts val="0"/>
              </a:spcAft>
              <a:buClr>
                <a:schemeClr val="dk1"/>
              </a:buClr>
              <a:buSzPts val="1500"/>
              <a:buFont typeface="Ubuntu"/>
              <a:buNone/>
              <a:defRPr sz="1500">
                <a:latin typeface="Ubuntu"/>
                <a:ea typeface="Ubuntu"/>
                <a:cs typeface="Ubuntu"/>
                <a:sym typeface="Ubuntu"/>
              </a:defRPr>
            </a:lvl2pPr>
            <a:lvl3pPr lvl="2" algn="ctr">
              <a:lnSpc>
                <a:spcPct val="90000"/>
              </a:lnSpc>
              <a:spcBef>
                <a:spcPts val="375"/>
              </a:spcBef>
              <a:spcAft>
                <a:spcPts val="0"/>
              </a:spcAft>
              <a:buClr>
                <a:schemeClr val="dk1"/>
              </a:buClr>
              <a:buSzPts val="1349"/>
              <a:buFont typeface="Ubuntu"/>
              <a:buNone/>
              <a:defRPr sz="1349">
                <a:latin typeface="Ubuntu"/>
                <a:ea typeface="Ubuntu"/>
                <a:cs typeface="Ubuntu"/>
                <a:sym typeface="Ubuntu"/>
              </a:defRPr>
            </a:lvl3pPr>
            <a:lvl4pPr lvl="3" algn="ctr">
              <a:lnSpc>
                <a:spcPct val="90000"/>
              </a:lnSpc>
              <a:spcBef>
                <a:spcPts val="375"/>
              </a:spcBef>
              <a:spcAft>
                <a:spcPts val="0"/>
              </a:spcAft>
              <a:buClr>
                <a:schemeClr val="dk1"/>
              </a:buClr>
              <a:buSzPts val="1200"/>
              <a:buFont typeface="Ubuntu"/>
              <a:buNone/>
              <a:defRPr sz="1200">
                <a:latin typeface="Ubuntu"/>
                <a:ea typeface="Ubuntu"/>
                <a:cs typeface="Ubuntu"/>
                <a:sym typeface="Ubuntu"/>
              </a:defRPr>
            </a:lvl4pPr>
            <a:lvl5pPr lvl="4" algn="ctr">
              <a:lnSpc>
                <a:spcPct val="90000"/>
              </a:lnSpc>
              <a:spcBef>
                <a:spcPts val="375"/>
              </a:spcBef>
              <a:spcAft>
                <a:spcPts val="0"/>
              </a:spcAft>
              <a:buClr>
                <a:schemeClr val="dk1"/>
              </a:buClr>
              <a:buSzPts val="1200"/>
              <a:buFont typeface="Ubuntu"/>
              <a:buNone/>
              <a:defRPr sz="1200">
                <a:latin typeface="Ubuntu"/>
                <a:ea typeface="Ubuntu"/>
                <a:cs typeface="Ubuntu"/>
                <a:sym typeface="Ubuntu"/>
              </a:defRPr>
            </a:lvl5pPr>
            <a:lvl6pPr lvl="5" algn="ctr">
              <a:lnSpc>
                <a:spcPct val="90000"/>
              </a:lnSpc>
              <a:spcBef>
                <a:spcPts val="375"/>
              </a:spcBef>
              <a:spcAft>
                <a:spcPts val="0"/>
              </a:spcAft>
              <a:buClr>
                <a:schemeClr val="dk1"/>
              </a:buClr>
              <a:buSzPts val="1200"/>
              <a:buFont typeface="Ubuntu"/>
              <a:buNone/>
              <a:defRPr sz="1200">
                <a:latin typeface="Ubuntu"/>
                <a:ea typeface="Ubuntu"/>
                <a:cs typeface="Ubuntu"/>
                <a:sym typeface="Ubuntu"/>
              </a:defRPr>
            </a:lvl6pPr>
            <a:lvl7pPr lvl="6" algn="ctr">
              <a:lnSpc>
                <a:spcPct val="90000"/>
              </a:lnSpc>
              <a:spcBef>
                <a:spcPts val="375"/>
              </a:spcBef>
              <a:spcAft>
                <a:spcPts val="0"/>
              </a:spcAft>
              <a:buClr>
                <a:schemeClr val="dk1"/>
              </a:buClr>
              <a:buSzPts val="1200"/>
              <a:buFont typeface="Ubuntu"/>
              <a:buNone/>
              <a:defRPr sz="1200">
                <a:latin typeface="Ubuntu"/>
                <a:ea typeface="Ubuntu"/>
                <a:cs typeface="Ubuntu"/>
                <a:sym typeface="Ubuntu"/>
              </a:defRPr>
            </a:lvl7pPr>
            <a:lvl8pPr lvl="7" algn="ctr">
              <a:lnSpc>
                <a:spcPct val="90000"/>
              </a:lnSpc>
              <a:spcBef>
                <a:spcPts val="375"/>
              </a:spcBef>
              <a:spcAft>
                <a:spcPts val="0"/>
              </a:spcAft>
              <a:buClr>
                <a:schemeClr val="dk1"/>
              </a:buClr>
              <a:buSzPts val="1200"/>
              <a:buFont typeface="Ubuntu"/>
              <a:buNone/>
              <a:defRPr sz="1200">
                <a:latin typeface="Ubuntu"/>
                <a:ea typeface="Ubuntu"/>
                <a:cs typeface="Ubuntu"/>
                <a:sym typeface="Ubuntu"/>
              </a:defRPr>
            </a:lvl8pPr>
            <a:lvl9pPr lvl="8" algn="ctr">
              <a:lnSpc>
                <a:spcPct val="90000"/>
              </a:lnSpc>
              <a:spcBef>
                <a:spcPts val="375"/>
              </a:spcBef>
              <a:spcAft>
                <a:spcPts val="0"/>
              </a:spcAft>
              <a:buClr>
                <a:schemeClr val="dk1"/>
              </a:buClr>
              <a:buSzPts val="1200"/>
              <a:buFont typeface="Ubuntu"/>
              <a:buNone/>
              <a:defRPr sz="1200">
                <a:latin typeface="Ubuntu"/>
                <a:ea typeface="Ubuntu"/>
                <a:cs typeface="Ubuntu"/>
                <a:sym typeface="Ubuntu"/>
              </a:defRPr>
            </a:lvl9pPr>
          </a:lstStyle>
          <a:p>
            <a:endParaRPr/>
          </a:p>
        </p:txBody>
      </p:sp>
      <p:sp>
        <p:nvSpPr>
          <p:cNvPr id="14" name="Google Shape;14;p2"/>
          <p:cNvSpPr txBox="1">
            <a:spLocks noGrp="1"/>
          </p:cNvSpPr>
          <p:nvPr>
            <p:ph type="dt" idx="10"/>
          </p:nvPr>
        </p:nvSpPr>
        <p:spPr>
          <a:xfrm>
            <a:off x="628649" y="4767263"/>
            <a:ext cx="2057401"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5" name="Google Shape;15;p2"/>
          <p:cNvSpPr txBox="1">
            <a:spLocks noGrp="1"/>
          </p:cNvSpPr>
          <p:nvPr>
            <p:ph type="ftr" idx="11"/>
          </p:nvPr>
        </p:nvSpPr>
        <p:spPr>
          <a:xfrm>
            <a:off x="3028954"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6" name="Google Shape;16;p2"/>
          <p:cNvSpPr txBox="1">
            <a:spLocks noGrp="1"/>
          </p:cNvSpPr>
          <p:nvPr>
            <p:ph type="sldNum" idx="12"/>
          </p:nvPr>
        </p:nvSpPr>
        <p:spPr>
          <a:xfrm>
            <a:off x="6457950" y="4767263"/>
            <a:ext cx="2057401"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321902861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250559402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2584173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83248915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1641941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11106545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200966734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smtClean="0"/>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656464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smtClean="0"/>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130573954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142178567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265501" y="1233175"/>
            <a:ext cx="4045200" cy="1482300"/>
          </a:xfrm>
          <a:prstGeom prst="rect">
            <a:avLst/>
          </a:prstGeom>
          <a:noFill/>
          <a:ln>
            <a:noFill/>
          </a:ln>
        </p:spPr>
        <p:txBody>
          <a:bodyPr spcFirstLastPara="1" wrap="square" lIns="91425" tIns="91425" rIns="91425" bIns="91425" anchor="b" anchorCtr="0"/>
          <a:lstStyle>
            <a:lvl1pPr lvl="0" algn="ctr">
              <a:lnSpc>
                <a:spcPct val="90000"/>
              </a:lnSpc>
              <a:spcBef>
                <a:spcPts val="0"/>
              </a:spcBef>
              <a:spcAft>
                <a:spcPts val="0"/>
              </a:spcAft>
              <a:buClr>
                <a:schemeClr val="dk1"/>
              </a:buClr>
              <a:buSzPts val="4200"/>
              <a:buFont typeface="Calibri"/>
              <a:buNone/>
              <a:defRPr sz="4201"/>
            </a:lvl1pPr>
            <a:lvl2pPr lvl="1" algn="ctr">
              <a:spcBef>
                <a:spcPts val="0"/>
              </a:spcBef>
              <a:spcAft>
                <a:spcPts val="0"/>
              </a:spcAft>
              <a:buSzPts val="4200"/>
              <a:buNone/>
              <a:defRPr sz="4201"/>
            </a:lvl2pPr>
            <a:lvl3pPr lvl="2" algn="ctr">
              <a:spcBef>
                <a:spcPts val="0"/>
              </a:spcBef>
              <a:spcAft>
                <a:spcPts val="0"/>
              </a:spcAft>
              <a:buSzPts val="4200"/>
              <a:buNone/>
              <a:defRPr sz="4201"/>
            </a:lvl3pPr>
            <a:lvl4pPr lvl="3" algn="ctr">
              <a:spcBef>
                <a:spcPts val="0"/>
              </a:spcBef>
              <a:spcAft>
                <a:spcPts val="0"/>
              </a:spcAft>
              <a:buSzPts val="4200"/>
              <a:buNone/>
              <a:defRPr sz="4201"/>
            </a:lvl4pPr>
            <a:lvl5pPr lvl="4" algn="ctr">
              <a:spcBef>
                <a:spcPts val="0"/>
              </a:spcBef>
              <a:spcAft>
                <a:spcPts val="0"/>
              </a:spcAft>
              <a:buSzPts val="4200"/>
              <a:buNone/>
              <a:defRPr sz="4201"/>
            </a:lvl5pPr>
            <a:lvl6pPr lvl="5" algn="ctr">
              <a:spcBef>
                <a:spcPts val="0"/>
              </a:spcBef>
              <a:spcAft>
                <a:spcPts val="0"/>
              </a:spcAft>
              <a:buSzPts val="4200"/>
              <a:buNone/>
              <a:defRPr sz="4201"/>
            </a:lvl6pPr>
            <a:lvl7pPr lvl="6" algn="ctr">
              <a:spcBef>
                <a:spcPts val="0"/>
              </a:spcBef>
              <a:spcAft>
                <a:spcPts val="0"/>
              </a:spcAft>
              <a:buSzPts val="4200"/>
              <a:buNone/>
              <a:defRPr sz="4201"/>
            </a:lvl7pPr>
            <a:lvl8pPr lvl="7" algn="ctr">
              <a:spcBef>
                <a:spcPts val="0"/>
              </a:spcBef>
              <a:spcAft>
                <a:spcPts val="0"/>
              </a:spcAft>
              <a:buSzPts val="4200"/>
              <a:buNone/>
              <a:defRPr sz="4201"/>
            </a:lvl8pPr>
            <a:lvl9pPr lvl="8" algn="ctr">
              <a:spcBef>
                <a:spcPts val="0"/>
              </a:spcBef>
              <a:spcAft>
                <a:spcPts val="0"/>
              </a:spcAft>
              <a:buSzPts val="4200"/>
              <a:buNone/>
              <a:defRPr sz="4201"/>
            </a:lvl9pPr>
          </a:lstStyle>
          <a:p>
            <a:endParaRPr/>
          </a:p>
        </p:txBody>
      </p:sp>
      <p:sp>
        <p:nvSpPr>
          <p:cNvPr id="19" name="Google Shape;19;p3"/>
          <p:cNvSpPr txBox="1">
            <a:spLocks noGrp="1"/>
          </p:cNvSpPr>
          <p:nvPr>
            <p:ph type="subTitle" idx="1"/>
          </p:nvPr>
        </p:nvSpPr>
        <p:spPr>
          <a:xfrm>
            <a:off x="265501" y="2803076"/>
            <a:ext cx="4045200" cy="12351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Clr>
                <a:schemeClr val="dk1"/>
              </a:buClr>
              <a:buSzPts val="2100"/>
              <a:buNone/>
              <a:defRPr sz="2100"/>
            </a:lvl1pPr>
            <a:lvl2pPr lvl="1" algn="ctr">
              <a:lnSpc>
                <a:spcPct val="100000"/>
              </a:lnSpc>
              <a:spcBef>
                <a:spcPts val="0"/>
              </a:spcBef>
              <a:spcAft>
                <a:spcPts val="0"/>
              </a:spcAft>
              <a:buClr>
                <a:schemeClr val="dk1"/>
              </a:buClr>
              <a:buSzPts val="2100"/>
              <a:buNone/>
              <a:defRPr sz="2100"/>
            </a:lvl2pPr>
            <a:lvl3pPr lvl="2" algn="ctr">
              <a:lnSpc>
                <a:spcPct val="100000"/>
              </a:lnSpc>
              <a:spcBef>
                <a:spcPts val="0"/>
              </a:spcBef>
              <a:spcAft>
                <a:spcPts val="0"/>
              </a:spcAft>
              <a:buClr>
                <a:schemeClr val="dk1"/>
              </a:buClr>
              <a:buSzPts val="2100"/>
              <a:buNone/>
              <a:defRPr sz="2100"/>
            </a:lvl3pPr>
            <a:lvl4pPr lvl="3" algn="ctr">
              <a:lnSpc>
                <a:spcPct val="100000"/>
              </a:lnSpc>
              <a:spcBef>
                <a:spcPts val="0"/>
              </a:spcBef>
              <a:spcAft>
                <a:spcPts val="0"/>
              </a:spcAft>
              <a:buClr>
                <a:schemeClr val="dk1"/>
              </a:buClr>
              <a:buSzPts val="2100"/>
              <a:buNone/>
              <a:defRPr sz="2100"/>
            </a:lvl4pPr>
            <a:lvl5pPr lvl="4" algn="ctr">
              <a:lnSpc>
                <a:spcPct val="100000"/>
              </a:lnSpc>
              <a:spcBef>
                <a:spcPts val="0"/>
              </a:spcBef>
              <a:spcAft>
                <a:spcPts val="0"/>
              </a:spcAft>
              <a:buClr>
                <a:schemeClr val="dk1"/>
              </a:buClr>
              <a:buSzPts val="2100"/>
              <a:buNone/>
              <a:defRPr sz="2100"/>
            </a:lvl5pPr>
            <a:lvl6pPr lvl="5" algn="ctr">
              <a:lnSpc>
                <a:spcPct val="100000"/>
              </a:lnSpc>
              <a:spcBef>
                <a:spcPts val="0"/>
              </a:spcBef>
              <a:spcAft>
                <a:spcPts val="0"/>
              </a:spcAft>
              <a:buClr>
                <a:schemeClr val="dk1"/>
              </a:buClr>
              <a:buSzPts val="2100"/>
              <a:buNone/>
              <a:defRPr sz="2100"/>
            </a:lvl6pPr>
            <a:lvl7pPr lvl="6" algn="ctr">
              <a:lnSpc>
                <a:spcPct val="100000"/>
              </a:lnSpc>
              <a:spcBef>
                <a:spcPts val="0"/>
              </a:spcBef>
              <a:spcAft>
                <a:spcPts val="0"/>
              </a:spcAft>
              <a:buClr>
                <a:schemeClr val="dk1"/>
              </a:buClr>
              <a:buSzPts val="2100"/>
              <a:buNone/>
              <a:defRPr sz="2100"/>
            </a:lvl7pPr>
            <a:lvl8pPr lvl="7" algn="ctr">
              <a:lnSpc>
                <a:spcPct val="100000"/>
              </a:lnSpc>
              <a:spcBef>
                <a:spcPts val="0"/>
              </a:spcBef>
              <a:spcAft>
                <a:spcPts val="0"/>
              </a:spcAft>
              <a:buClr>
                <a:schemeClr val="dk1"/>
              </a:buClr>
              <a:buSzPts val="2100"/>
              <a:buNone/>
              <a:defRPr sz="2100"/>
            </a:lvl8pPr>
            <a:lvl9pPr lvl="8" algn="ctr">
              <a:lnSpc>
                <a:spcPct val="100000"/>
              </a:lnSpc>
              <a:spcBef>
                <a:spcPts val="0"/>
              </a:spcBef>
              <a:spcAft>
                <a:spcPts val="0"/>
              </a:spcAft>
              <a:buClr>
                <a:schemeClr val="dk1"/>
              </a:buClr>
              <a:buSzPts val="2100"/>
              <a:buNone/>
              <a:defRPr sz="2100"/>
            </a:lvl9pPr>
          </a:lstStyle>
          <a:p>
            <a:endParaRPr/>
          </a:p>
        </p:txBody>
      </p:sp>
      <p:sp>
        <p:nvSpPr>
          <p:cNvPr id="20" name="Google Shape;20;p3"/>
          <p:cNvSpPr txBox="1">
            <a:spLocks noGrp="1"/>
          </p:cNvSpPr>
          <p:nvPr>
            <p:ph type="body" idx="2"/>
          </p:nvPr>
        </p:nvSpPr>
        <p:spPr>
          <a:xfrm>
            <a:off x="4939503" y="724075"/>
            <a:ext cx="3837001" cy="3695100"/>
          </a:xfrm>
          <a:prstGeom prst="rect">
            <a:avLst/>
          </a:prstGeom>
          <a:noFill/>
          <a:ln>
            <a:noFill/>
          </a:ln>
        </p:spPr>
        <p:txBody>
          <a:bodyPr spcFirstLastPara="1" wrap="square" lIns="91425" tIns="91425" rIns="91425" bIns="91425" anchor="ctr" anchorCtr="0"/>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1600"/>
              </a:spcBef>
              <a:spcAft>
                <a:spcPts val="0"/>
              </a:spcAft>
              <a:buClr>
                <a:schemeClr val="dk1"/>
              </a:buClr>
              <a:buSzPts val="1400"/>
              <a:buChar char="○"/>
              <a:defRPr/>
            </a:lvl2pPr>
            <a:lvl3pPr marL="1371600" lvl="2" indent="-317500" algn="l">
              <a:lnSpc>
                <a:spcPct val="90000"/>
              </a:lnSpc>
              <a:spcBef>
                <a:spcPts val="1600"/>
              </a:spcBef>
              <a:spcAft>
                <a:spcPts val="0"/>
              </a:spcAft>
              <a:buClr>
                <a:schemeClr val="dk1"/>
              </a:buClr>
              <a:buSzPts val="1400"/>
              <a:buChar char="■"/>
              <a:defRPr/>
            </a:lvl3pPr>
            <a:lvl4pPr marL="1828800" lvl="3" indent="-317500" algn="l">
              <a:lnSpc>
                <a:spcPct val="90000"/>
              </a:lnSpc>
              <a:spcBef>
                <a:spcPts val="1600"/>
              </a:spcBef>
              <a:spcAft>
                <a:spcPts val="0"/>
              </a:spcAft>
              <a:buClr>
                <a:schemeClr val="dk1"/>
              </a:buClr>
              <a:buSzPts val="1400"/>
              <a:buChar char="●"/>
              <a:defRPr/>
            </a:lvl4pPr>
            <a:lvl5pPr marL="2286000" lvl="4" indent="-317500" algn="l">
              <a:lnSpc>
                <a:spcPct val="90000"/>
              </a:lnSpc>
              <a:spcBef>
                <a:spcPts val="1600"/>
              </a:spcBef>
              <a:spcAft>
                <a:spcPts val="0"/>
              </a:spcAft>
              <a:buClr>
                <a:schemeClr val="dk1"/>
              </a:buClr>
              <a:buSzPts val="1400"/>
              <a:buChar char="○"/>
              <a:defRPr/>
            </a:lvl5pPr>
            <a:lvl6pPr marL="2743200" lvl="5" indent="-317500" algn="l">
              <a:lnSpc>
                <a:spcPct val="90000"/>
              </a:lnSpc>
              <a:spcBef>
                <a:spcPts val="1600"/>
              </a:spcBef>
              <a:spcAft>
                <a:spcPts val="0"/>
              </a:spcAft>
              <a:buClr>
                <a:schemeClr val="dk1"/>
              </a:buClr>
              <a:buSzPts val="1400"/>
              <a:buChar char="■"/>
              <a:defRPr/>
            </a:lvl6pPr>
            <a:lvl7pPr marL="3200400" lvl="6" indent="-317500" algn="l">
              <a:lnSpc>
                <a:spcPct val="90000"/>
              </a:lnSpc>
              <a:spcBef>
                <a:spcPts val="1600"/>
              </a:spcBef>
              <a:spcAft>
                <a:spcPts val="0"/>
              </a:spcAft>
              <a:buClr>
                <a:schemeClr val="dk1"/>
              </a:buClr>
              <a:buSzPts val="1400"/>
              <a:buChar char="●"/>
              <a:defRPr/>
            </a:lvl7pPr>
            <a:lvl8pPr marL="3657600" lvl="7" indent="-317500" algn="l">
              <a:lnSpc>
                <a:spcPct val="90000"/>
              </a:lnSpc>
              <a:spcBef>
                <a:spcPts val="1600"/>
              </a:spcBef>
              <a:spcAft>
                <a:spcPts val="0"/>
              </a:spcAft>
              <a:buClr>
                <a:schemeClr val="dk1"/>
              </a:buClr>
              <a:buSzPts val="1400"/>
              <a:buChar char="○"/>
              <a:defRPr/>
            </a:lvl8pPr>
            <a:lvl9pPr marL="4114800" lvl="8" indent="-317500" algn="l">
              <a:lnSpc>
                <a:spcPct val="90000"/>
              </a:lnSpc>
              <a:spcBef>
                <a:spcPts val="1600"/>
              </a:spcBef>
              <a:spcAft>
                <a:spcPts val="1600"/>
              </a:spcAft>
              <a:buClr>
                <a:schemeClr val="dk1"/>
              </a:buClr>
              <a:buSzPts val="1400"/>
              <a:buChar char="■"/>
              <a:defRPr/>
            </a:lvl9pPr>
          </a:lstStyle>
          <a:p>
            <a:endParaRPr/>
          </a:p>
        </p:txBody>
      </p:sp>
      <p:sp>
        <p:nvSpPr>
          <p:cNvPr id="21" name="Google Shape;21;p3"/>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Autofit/>
          </a:bodyPr>
          <a:lstStyle>
            <a:lvl1pPr marL="0" lvl="0"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lvl="1"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lvl="2"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lvl="3"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lvl="4"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lvl="5"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lvl="6"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lvl="7"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lvl="8"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extLst>
    <p:ext uri="{DCECCB84-F9BA-43D5-87BE-67443E8EF086}">
      <p15:sldGuideLst xmlns:p15="http://schemas.microsoft.com/office/powerpoint/2012/main">
        <p15:guide id="1" pos="167">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050" dirty="0">
              <a:solidFill>
                <a:schemeClr val="accent1">
                  <a:lumMod val="60000"/>
                  <a:lumOff val="40000"/>
                </a:schemeClr>
              </a:solidFill>
              <a:latin typeface="Arial"/>
            </a:endParaRPr>
          </a:p>
        </p:txBody>
      </p:sp>
    </p:spTree>
    <p:extLst>
      <p:ext uri="{BB962C8B-B14F-4D97-AF65-F5344CB8AC3E}">
        <p14:creationId xmlns:p14="http://schemas.microsoft.com/office/powerpoint/2010/main" val="4783653"/>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1490149508"/>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19915548"/>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1211938455"/>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40459181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1561020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5"/>
          <p:cNvSpPr txBox="1">
            <a:spLocks noGrp="1"/>
          </p:cNvSpPr>
          <p:nvPr>
            <p:ph type="dt" idx="10"/>
          </p:nvPr>
        </p:nvSpPr>
        <p:spPr>
          <a:xfrm>
            <a:off x="628649" y="4767263"/>
            <a:ext cx="2057401"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0" name="Google Shape;30;p5"/>
          <p:cNvSpPr txBox="1">
            <a:spLocks noGrp="1"/>
          </p:cNvSpPr>
          <p:nvPr>
            <p:ph type="ftr" idx="11"/>
          </p:nvPr>
        </p:nvSpPr>
        <p:spPr>
          <a:xfrm>
            <a:off x="3028954"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1" name="Google Shape;31;p5"/>
          <p:cNvSpPr txBox="1">
            <a:spLocks noGrp="1"/>
          </p:cNvSpPr>
          <p:nvPr>
            <p:ph type="sldNum" idx="12"/>
          </p:nvPr>
        </p:nvSpPr>
        <p:spPr>
          <a:xfrm>
            <a:off x="6457950" y="4767263"/>
            <a:ext cx="2057401"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628654" y="273844"/>
            <a:ext cx="7886700" cy="994172"/>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8"/>
          <p:cNvSpPr txBox="1">
            <a:spLocks noGrp="1"/>
          </p:cNvSpPr>
          <p:nvPr>
            <p:ph type="dt" idx="10"/>
          </p:nvPr>
        </p:nvSpPr>
        <p:spPr>
          <a:xfrm>
            <a:off x="628649" y="4767263"/>
            <a:ext cx="2057401"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6" name="Google Shape;46;p8"/>
          <p:cNvSpPr txBox="1">
            <a:spLocks noGrp="1"/>
          </p:cNvSpPr>
          <p:nvPr>
            <p:ph type="ftr" idx="11"/>
          </p:nvPr>
        </p:nvSpPr>
        <p:spPr>
          <a:xfrm>
            <a:off x="3028954"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7" name="Google Shape;47;p8"/>
          <p:cNvSpPr txBox="1">
            <a:spLocks noGrp="1"/>
          </p:cNvSpPr>
          <p:nvPr>
            <p:ph type="sldNum" idx="12"/>
          </p:nvPr>
        </p:nvSpPr>
        <p:spPr>
          <a:xfrm>
            <a:off x="6457950" y="4767263"/>
            <a:ext cx="2057401"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623889" y="1282304"/>
            <a:ext cx="7886700" cy="2139553"/>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1"/>
          <p:cNvSpPr txBox="1">
            <a:spLocks noGrp="1"/>
          </p:cNvSpPr>
          <p:nvPr>
            <p:ph type="body" idx="1"/>
          </p:nvPr>
        </p:nvSpPr>
        <p:spPr>
          <a:xfrm>
            <a:off x="623889" y="3442098"/>
            <a:ext cx="7886700" cy="1125140"/>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rgbClr val="888888"/>
              </a:buClr>
              <a:buSzPts val="1801"/>
              <a:buNone/>
              <a:defRPr sz="1801">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49"/>
              <a:buNone/>
              <a:defRPr sz="1349">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61" name="Google Shape;61;p11"/>
          <p:cNvSpPr txBox="1">
            <a:spLocks noGrp="1"/>
          </p:cNvSpPr>
          <p:nvPr>
            <p:ph type="dt" idx="10"/>
          </p:nvPr>
        </p:nvSpPr>
        <p:spPr>
          <a:xfrm>
            <a:off x="628649" y="4767263"/>
            <a:ext cx="2057401"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2" name="Google Shape;62;p11"/>
          <p:cNvSpPr txBox="1">
            <a:spLocks noGrp="1"/>
          </p:cNvSpPr>
          <p:nvPr>
            <p:ph type="ftr" idx="11"/>
          </p:nvPr>
        </p:nvSpPr>
        <p:spPr>
          <a:xfrm>
            <a:off x="3028954"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3" name="Google Shape;63;p11"/>
          <p:cNvSpPr txBox="1">
            <a:spLocks noGrp="1"/>
          </p:cNvSpPr>
          <p:nvPr>
            <p:ph type="sldNum" idx="12"/>
          </p:nvPr>
        </p:nvSpPr>
        <p:spPr>
          <a:xfrm>
            <a:off x="6457950" y="4767263"/>
            <a:ext cx="2057401"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4"/>
        <p:cNvGrpSpPr/>
        <p:nvPr/>
      </p:nvGrpSpPr>
      <p:grpSpPr>
        <a:xfrm>
          <a:off x="0" y="0"/>
          <a:ext cx="0" cy="0"/>
          <a:chOff x="0" y="0"/>
          <a:chExt cx="0" cy="0"/>
        </a:xfrm>
      </p:grpSpPr>
      <p:sp>
        <p:nvSpPr>
          <p:cNvPr id="65" name="Google Shape;65;p12"/>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12"/>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750"/>
              </a:spcBef>
              <a:spcAft>
                <a:spcPts val="0"/>
              </a:spcAft>
              <a:buClr>
                <a:schemeClr val="dk1"/>
              </a:buClr>
              <a:buSzPts val="1801"/>
              <a:buNone/>
              <a:defRPr sz="1801"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49"/>
              <a:buNone/>
              <a:defRPr sz="1349"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67" name="Google Shape;67;p12"/>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8" name="Google Shape;68;p12"/>
          <p:cNvSpPr txBox="1">
            <a:spLocks noGrp="1"/>
          </p:cNvSpPr>
          <p:nvPr>
            <p:ph type="body" idx="3"/>
          </p:nvPr>
        </p:nvSpPr>
        <p:spPr>
          <a:xfrm>
            <a:off x="4629151" y="1260872"/>
            <a:ext cx="3887390" cy="617934"/>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750"/>
              </a:spcBef>
              <a:spcAft>
                <a:spcPts val="0"/>
              </a:spcAft>
              <a:buClr>
                <a:schemeClr val="dk1"/>
              </a:buClr>
              <a:buSzPts val="1801"/>
              <a:buNone/>
              <a:defRPr sz="1801"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49"/>
              <a:buNone/>
              <a:defRPr sz="1349"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69" name="Google Shape;69;p12"/>
          <p:cNvSpPr txBox="1">
            <a:spLocks noGrp="1"/>
          </p:cNvSpPr>
          <p:nvPr>
            <p:ph type="body" idx="4"/>
          </p:nvPr>
        </p:nvSpPr>
        <p:spPr>
          <a:xfrm>
            <a:off x="4629151" y="1878806"/>
            <a:ext cx="3887390" cy="2763441"/>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0" name="Google Shape;70;p12"/>
          <p:cNvSpPr txBox="1">
            <a:spLocks noGrp="1"/>
          </p:cNvSpPr>
          <p:nvPr>
            <p:ph type="dt" idx="10"/>
          </p:nvPr>
        </p:nvSpPr>
        <p:spPr>
          <a:xfrm>
            <a:off x="628649" y="4767263"/>
            <a:ext cx="2057401"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1" name="Google Shape;71;p12"/>
          <p:cNvSpPr txBox="1">
            <a:spLocks noGrp="1"/>
          </p:cNvSpPr>
          <p:nvPr>
            <p:ph type="ftr" idx="11"/>
          </p:nvPr>
        </p:nvSpPr>
        <p:spPr>
          <a:xfrm>
            <a:off x="3028954"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2" name="Google Shape;72;p12"/>
          <p:cNvSpPr txBox="1">
            <a:spLocks noGrp="1"/>
          </p:cNvSpPr>
          <p:nvPr>
            <p:ph type="sldNum" idx="12"/>
          </p:nvPr>
        </p:nvSpPr>
        <p:spPr>
          <a:xfrm>
            <a:off x="6457950" y="4767263"/>
            <a:ext cx="2057401"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629843" y="342900"/>
            <a:ext cx="2949179" cy="120015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3"/>
          <p:cNvSpPr txBox="1">
            <a:spLocks noGrp="1"/>
          </p:cNvSpPr>
          <p:nvPr>
            <p:ph type="body" idx="1"/>
          </p:nvPr>
        </p:nvSpPr>
        <p:spPr>
          <a:xfrm>
            <a:off x="3887391" y="740571"/>
            <a:ext cx="4629150" cy="3655219"/>
          </a:xfrm>
          <a:prstGeom prst="rect">
            <a:avLst/>
          </a:prstGeom>
          <a:noFill/>
          <a:ln>
            <a:noFill/>
          </a:ln>
        </p:spPr>
        <p:txBody>
          <a:bodyPr spcFirstLastPara="1" wrap="square" lIns="91425" tIns="45700" rIns="91425" bIns="45700" anchor="t" anchorCtr="0"/>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63" algn="l">
              <a:lnSpc>
                <a:spcPct val="90000"/>
              </a:lnSpc>
              <a:spcBef>
                <a:spcPts val="375"/>
              </a:spcBef>
              <a:spcAft>
                <a:spcPts val="0"/>
              </a:spcAft>
              <a:buClr>
                <a:schemeClr val="dk1"/>
              </a:buClr>
              <a:buSzPts val="1801"/>
              <a:buChar char="•"/>
              <a:defRPr sz="1801"/>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76" name="Google Shape;76;p13"/>
          <p:cNvSpPr txBox="1">
            <a:spLocks noGrp="1"/>
          </p:cNvSpPr>
          <p:nvPr>
            <p:ph type="body" idx="2"/>
          </p:nvPr>
        </p:nvSpPr>
        <p:spPr>
          <a:xfrm>
            <a:off x="629843" y="1543052"/>
            <a:ext cx="2949179" cy="2858691"/>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1"/>
              <a:buNone/>
              <a:defRPr sz="1051"/>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7" name="Google Shape;77;p13"/>
          <p:cNvSpPr txBox="1">
            <a:spLocks noGrp="1"/>
          </p:cNvSpPr>
          <p:nvPr>
            <p:ph type="dt" idx="10"/>
          </p:nvPr>
        </p:nvSpPr>
        <p:spPr>
          <a:xfrm>
            <a:off x="628649" y="4767263"/>
            <a:ext cx="2057401"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8" name="Google Shape;78;p13"/>
          <p:cNvSpPr txBox="1">
            <a:spLocks noGrp="1"/>
          </p:cNvSpPr>
          <p:nvPr>
            <p:ph type="ftr" idx="11"/>
          </p:nvPr>
        </p:nvSpPr>
        <p:spPr>
          <a:xfrm>
            <a:off x="3028954"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9" name="Google Shape;79;p13"/>
          <p:cNvSpPr txBox="1">
            <a:spLocks noGrp="1"/>
          </p:cNvSpPr>
          <p:nvPr>
            <p:ph type="sldNum" idx="12"/>
          </p:nvPr>
        </p:nvSpPr>
        <p:spPr>
          <a:xfrm>
            <a:off x="6457950" y="4767263"/>
            <a:ext cx="2057401"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14"/>
          <p:cNvSpPr txBox="1">
            <a:spLocks noGrp="1"/>
          </p:cNvSpPr>
          <p:nvPr>
            <p:ph type="title"/>
          </p:nvPr>
        </p:nvSpPr>
        <p:spPr>
          <a:xfrm>
            <a:off x="628654" y="273844"/>
            <a:ext cx="7886700" cy="994172"/>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4"/>
          <p:cNvSpPr txBox="1">
            <a:spLocks noGrp="1"/>
          </p:cNvSpPr>
          <p:nvPr>
            <p:ph type="body" idx="1"/>
          </p:nvPr>
        </p:nvSpPr>
        <p:spPr>
          <a:xfrm rot="5400000">
            <a:off x="2940252" y="-942379"/>
            <a:ext cx="3263504" cy="78867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3" name="Google Shape;83;p14"/>
          <p:cNvSpPr txBox="1">
            <a:spLocks noGrp="1"/>
          </p:cNvSpPr>
          <p:nvPr>
            <p:ph type="dt" idx="10"/>
          </p:nvPr>
        </p:nvSpPr>
        <p:spPr>
          <a:xfrm>
            <a:off x="628649" y="4767263"/>
            <a:ext cx="2057401"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4" name="Google Shape;84;p14"/>
          <p:cNvSpPr txBox="1">
            <a:spLocks noGrp="1"/>
          </p:cNvSpPr>
          <p:nvPr>
            <p:ph type="ftr" idx="11"/>
          </p:nvPr>
        </p:nvSpPr>
        <p:spPr>
          <a:xfrm>
            <a:off x="3028954"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5" name="Google Shape;85;p14"/>
          <p:cNvSpPr txBox="1">
            <a:spLocks noGrp="1"/>
          </p:cNvSpPr>
          <p:nvPr>
            <p:ph type="sldNum" idx="12"/>
          </p:nvPr>
        </p:nvSpPr>
        <p:spPr>
          <a:xfrm>
            <a:off x="6457950" y="4767263"/>
            <a:ext cx="2057401"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rot="5400000">
            <a:off x="5350077" y="1467448"/>
            <a:ext cx="4358879" cy="1971675"/>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5"/>
          <p:cNvSpPr txBox="1">
            <a:spLocks noGrp="1"/>
          </p:cNvSpPr>
          <p:nvPr>
            <p:ph type="body" idx="1"/>
          </p:nvPr>
        </p:nvSpPr>
        <p:spPr>
          <a:xfrm rot="5400000">
            <a:off x="1349574" y="-447077"/>
            <a:ext cx="4358879" cy="5800725"/>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9" name="Google Shape;89;p15"/>
          <p:cNvSpPr txBox="1">
            <a:spLocks noGrp="1"/>
          </p:cNvSpPr>
          <p:nvPr>
            <p:ph type="dt" idx="10"/>
          </p:nvPr>
        </p:nvSpPr>
        <p:spPr>
          <a:xfrm>
            <a:off x="628649" y="4767263"/>
            <a:ext cx="2057401"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0" name="Google Shape;90;p15"/>
          <p:cNvSpPr txBox="1">
            <a:spLocks noGrp="1"/>
          </p:cNvSpPr>
          <p:nvPr>
            <p:ph type="ftr" idx="11"/>
          </p:nvPr>
        </p:nvSpPr>
        <p:spPr>
          <a:xfrm>
            <a:off x="3028954"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1" name="Google Shape;91;p15"/>
          <p:cNvSpPr txBox="1">
            <a:spLocks noGrp="1"/>
          </p:cNvSpPr>
          <p:nvPr>
            <p:ph type="sldNum" idx="12"/>
          </p:nvPr>
        </p:nvSpPr>
        <p:spPr>
          <a:xfrm>
            <a:off x="6457950" y="4767263"/>
            <a:ext cx="2057401"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theme" Target="../theme/theme2.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4" y="273844"/>
            <a:ext cx="7886700" cy="994172"/>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3300"/>
              <a:buFont typeface="Ubuntu"/>
              <a:buNone/>
              <a:defRPr sz="3300" i="0" u="none" strike="noStrike" cap="none">
                <a:solidFill>
                  <a:schemeClr val="dk1"/>
                </a:solidFill>
                <a:latin typeface="Ubuntu"/>
                <a:ea typeface="Ubuntu"/>
                <a:cs typeface="Ubuntu"/>
                <a:sym typeface="Ubuntu"/>
              </a:defRPr>
            </a:lvl1pPr>
            <a:lvl2pPr lvl="1">
              <a:spcBef>
                <a:spcPts val="0"/>
              </a:spcBef>
              <a:spcAft>
                <a:spcPts val="0"/>
              </a:spcAft>
              <a:buSzPts val="1400"/>
              <a:buFont typeface="Ubuntu"/>
              <a:buNone/>
              <a:defRPr sz="1800">
                <a:latin typeface="Ubuntu"/>
                <a:ea typeface="Ubuntu"/>
                <a:cs typeface="Ubuntu"/>
                <a:sym typeface="Ubuntu"/>
              </a:defRPr>
            </a:lvl2pPr>
            <a:lvl3pPr lvl="2">
              <a:spcBef>
                <a:spcPts val="0"/>
              </a:spcBef>
              <a:spcAft>
                <a:spcPts val="0"/>
              </a:spcAft>
              <a:buSzPts val="1400"/>
              <a:buFont typeface="Ubuntu"/>
              <a:buNone/>
              <a:defRPr sz="1800">
                <a:latin typeface="Ubuntu"/>
                <a:ea typeface="Ubuntu"/>
                <a:cs typeface="Ubuntu"/>
                <a:sym typeface="Ubuntu"/>
              </a:defRPr>
            </a:lvl3pPr>
            <a:lvl4pPr lvl="3">
              <a:spcBef>
                <a:spcPts val="0"/>
              </a:spcBef>
              <a:spcAft>
                <a:spcPts val="0"/>
              </a:spcAft>
              <a:buSzPts val="1400"/>
              <a:buFont typeface="Ubuntu"/>
              <a:buNone/>
              <a:defRPr sz="1800">
                <a:latin typeface="Ubuntu"/>
                <a:ea typeface="Ubuntu"/>
                <a:cs typeface="Ubuntu"/>
                <a:sym typeface="Ubuntu"/>
              </a:defRPr>
            </a:lvl4pPr>
            <a:lvl5pPr lvl="4">
              <a:spcBef>
                <a:spcPts val="0"/>
              </a:spcBef>
              <a:spcAft>
                <a:spcPts val="0"/>
              </a:spcAft>
              <a:buSzPts val="1400"/>
              <a:buFont typeface="Ubuntu"/>
              <a:buNone/>
              <a:defRPr sz="1800">
                <a:latin typeface="Ubuntu"/>
                <a:ea typeface="Ubuntu"/>
                <a:cs typeface="Ubuntu"/>
                <a:sym typeface="Ubuntu"/>
              </a:defRPr>
            </a:lvl5pPr>
            <a:lvl6pPr lvl="5">
              <a:spcBef>
                <a:spcPts val="0"/>
              </a:spcBef>
              <a:spcAft>
                <a:spcPts val="0"/>
              </a:spcAft>
              <a:buSzPts val="1400"/>
              <a:buFont typeface="Ubuntu"/>
              <a:buNone/>
              <a:defRPr sz="1800">
                <a:latin typeface="Ubuntu"/>
                <a:ea typeface="Ubuntu"/>
                <a:cs typeface="Ubuntu"/>
                <a:sym typeface="Ubuntu"/>
              </a:defRPr>
            </a:lvl6pPr>
            <a:lvl7pPr lvl="6">
              <a:spcBef>
                <a:spcPts val="0"/>
              </a:spcBef>
              <a:spcAft>
                <a:spcPts val="0"/>
              </a:spcAft>
              <a:buSzPts val="1400"/>
              <a:buFont typeface="Ubuntu"/>
              <a:buNone/>
              <a:defRPr sz="1800">
                <a:latin typeface="Ubuntu"/>
                <a:ea typeface="Ubuntu"/>
                <a:cs typeface="Ubuntu"/>
                <a:sym typeface="Ubuntu"/>
              </a:defRPr>
            </a:lvl7pPr>
            <a:lvl8pPr lvl="7">
              <a:spcBef>
                <a:spcPts val="0"/>
              </a:spcBef>
              <a:spcAft>
                <a:spcPts val="0"/>
              </a:spcAft>
              <a:buSzPts val="1400"/>
              <a:buFont typeface="Ubuntu"/>
              <a:buNone/>
              <a:defRPr sz="1800">
                <a:latin typeface="Ubuntu"/>
                <a:ea typeface="Ubuntu"/>
                <a:cs typeface="Ubuntu"/>
                <a:sym typeface="Ubuntu"/>
              </a:defRPr>
            </a:lvl8pPr>
            <a:lvl9pPr lvl="8">
              <a:spcBef>
                <a:spcPts val="0"/>
              </a:spcBef>
              <a:spcAft>
                <a:spcPts val="0"/>
              </a:spcAft>
              <a:buSzPts val="1400"/>
              <a:buFont typeface="Ubuntu"/>
              <a:buNone/>
              <a:defRPr sz="1800">
                <a:latin typeface="Ubuntu"/>
                <a:ea typeface="Ubuntu"/>
                <a:cs typeface="Ubuntu"/>
                <a:sym typeface="Ubuntu"/>
              </a:defRPr>
            </a:lvl9pPr>
          </a:lstStyle>
          <a:p>
            <a:endParaRPr/>
          </a:p>
        </p:txBody>
      </p:sp>
      <p:sp>
        <p:nvSpPr>
          <p:cNvPr id="7" name="Google Shape;7;p1"/>
          <p:cNvSpPr txBox="1">
            <a:spLocks noGrp="1"/>
          </p:cNvSpPr>
          <p:nvPr>
            <p:ph type="body" idx="1"/>
          </p:nvPr>
        </p:nvSpPr>
        <p:spPr>
          <a:xfrm>
            <a:off x="628654" y="1369219"/>
            <a:ext cx="7886700" cy="3263504"/>
          </a:xfrm>
          <a:prstGeom prst="rect">
            <a:avLst/>
          </a:prstGeom>
          <a:noFill/>
          <a:ln>
            <a:noFill/>
          </a:ln>
        </p:spPr>
        <p:txBody>
          <a:bodyPr spcFirstLastPara="1" wrap="square" lIns="91425" tIns="45700" rIns="91425" bIns="45700" anchor="t" anchorCtr="0"/>
          <a:lstStyle>
            <a:lvl1pPr marL="457200" marR="0" lvl="0" indent="-361950" algn="l" rtl="0">
              <a:lnSpc>
                <a:spcPct val="90000"/>
              </a:lnSpc>
              <a:spcBef>
                <a:spcPts val="750"/>
              </a:spcBef>
              <a:spcAft>
                <a:spcPts val="0"/>
              </a:spcAft>
              <a:buClr>
                <a:schemeClr val="dk1"/>
              </a:buClr>
              <a:buSzPts val="2100"/>
              <a:buFont typeface="Ubuntu"/>
              <a:buChar char="•"/>
              <a:defRPr sz="2100" i="0" u="none" strike="noStrike" cap="none">
                <a:solidFill>
                  <a:schemeClr val="dk1"/>
                </a:solidFill>
                <a:latin typeface="Ubuntu"/>
                <a:ea typeface="Ubuntu"/>
                <a:cs typeface="Ubuntu"/>
                <a:sym typeface="Ubuntu"/>
              </a:defRPr>
            </a:lvl1pPr>
            <a:lvl2pPr marL="914400" marR="0" lvl="1" indent="-342963" algn="l" rtl="0">
              <a:lnSpc>
                <a:spcPct val="90000"/>
              </a:lnSpc>
              <a:spcBef>
                <a:spcPts val="375"/>
              </a:spcBef>
              <a:spcAft>
                <a:spcPts val="0"/>
              </a:spcAft>
              <a:buClr>
                <a:schemeClr val="dk1"/>
              </a:buClr>
              <a:buSzPts val="1801"/>
              <a:buFont typeface="Ubuntu"/>
              <a:buChar char="•"/>
              <a:defRPr sz="1801" i="0" u="none" strike="noStrike" cap="none">
                <a:solidFill>
                  <a:schemeClr val="dk1"/>
                </a:solidFill>
                <a:latin typeface="Ubuntu"/>
                <a:ea typeface="Ubuntu"/>
                <a:cs typeface="Ubuntu"/>
                <a:sym typeface="Ubuntu"/>
              </a:defRPr>
            </a:lvl2pPr>
            <a:lvl3pPr marL="1371600" marR="0" lvl="2" indent="-323850" algn="l" rtl="0">
              <a:lnSpc>
                <a:spcPct val="90000"/>
              </a:lnSpc>
              <a:spcBef>
                <a:spcPts val="375"/>
              </a:spcBef>
              <a:spcAft>
                <a:spcPts val="0"/>
              </a:spcAft>
              <a:buClr>
                <a:schemeClr val="dk1"/>
              </a:buClr>
              <a:buSzPts val="1500"/>
              <a:buFont typeface="Ubuntu"/>
              <a:buChar char="•"/>
              <a:defRPr sz="1500" i="0" u="none" strike="noStrike" cap="none">
                <a:solidFill>
                  <a:schemeClr val="dk1"/>
                </a:solidFill>
                <a:latin typeface="Ubuntu"/>
                <a:ea typeface="Ubuntu"/>
                <a:cs typeface="Ubuntu"/>
                <a:sym typeface="Ubuntu"/>
              </a:defRPr>
            </a:lvl3pPr>
            <a:lvl4pPr marL="1828800" marR="0" lvl="3" indent="-314261" algn="l" rtl="0">
              <a:lnSpc>
                <a:spcPct val="90000"/>
              </a:lnSpc>
              <a:spcBef>
                <a:spcPts val="375"/>
              </a:spcBef>
              <a:spcAft>
                <a:spcPts val="0"/>
              </a:spcAft>
              <a:buClr>
                <a:schemeClr val="dk1"/>
              </a:buClr>
              <a:buSzPts val="1349"/>
              <a:buFont typeface="Ubuntu"/>
              <a:buChar char="•"/>
              <a:defRPr sz="1349" i="0" u="none" strike="noStrike" cap="none">
                <a:solidFill>
                  <a:schemeClr val="dk1"/>
                </a:solidFill>
                <a:latin typeface="Ubuntu"/>
                <a:ea typeface="Ubuntu"/>
                <a:cs typeface="Ubuntu"/>
                <a:sym typeface="Ubuntu"/>
              </a:defRPr>
            </a:lvl4pPr>
            <a:lvl5pPr marL="2286000" marR="0" lvl="4" indent="-314261" algn="l" rtl="0">
              <a:lnSpc>
                <a:spcPct val="90000"/>
              </a:lnSpc>
              <a:spcBef>
                <a:spcPts val="375"/>
              </a:spcBef>
              <a:spcAft>
                <a:spcPts val="0"/>
              </a:spcAft>
              <a:buClr>
                <a:schemeClr val="dk1"/>
              </a:buClr>
              <a:buSzPts val="1349"/>
              <a:buFont typeface="Ubuntu"/>
              <a:buChar char="•"/>
              <a:defRPr sz="1349" i="0" u="none" strike="noStrike" cap="none">
                <a:solidFill>
                  <a:schemeClr val="dk1"/>
                </a:solidFill>
                <a:latin typeface="Ubuntu"/>
                <a:ea typeface="Ubuntu"/>
                <a:cs typeface="Ubuntu"/>
                <a:sym typeface="Ubuntu"/>
              </a:defRPr>
            </a:lvl5pPr>
            <a:lvl6pPr marL="2743200" marR="0" lvl="5" indent="-314261" algn="l" rtl="0">
              <a:lnSpc>
                <a:spcPct val="90000"/>
              </a:lnSpc>
              <a:spcBef>
                <a:spcPts val="375"/>
              </a:spcBef>
              <a:spcAft>
                <a:spcPts val="0"/>
              </a:spcAft>
              <a:buClr>
                <a:schemeClr val="dk1"/>
              </a:buClr>
              <a:buSzPts val="1349"/>
              <a:buFont typeface="Ubuntu"/>
              <a:buChar char="•"/>
              <a:defRPr sz="1349" i="0" u="none" strike="noStrike" cap="none">
                <a:solidFill>
                  <a:schemeClr val="dk1"/>
                </a:solidFill>
                <a:latin typeface="Ubuntu"/>
                <a:ea typeface="Ubuntu"/>
                <a:cs typeface="Ubuntu"/>
                <a:sym typeface="Ubuntu"/>
              </a:defRPr>
            </a:lvl6pPr>
            <a:lvl7pPr marL="3200400" marR="0" lvl="6" indent="-314261" algn="l" rtl="0">
              <a:lnSpc>
                <a:spcPct val="90000"/>
              </a:lnSpc>
              <a:spcBef>
                <a:spcPts val="375"/>
              </a:spcBef>
              <a:spcAft>
                <a:spcPts val="0"/>
              </a:spcAft>
              <a:buClr>
                <a:schemeClr val="dk1"/>
              </a:buClr>
              <a:buSzPts val="1349"/>
              <a:buFont typeface="Ubuntu"/>
              <a:buChar char="•"/>
              <a:defRPr sz="1349" i="0" u="none" strike="noStrike" cap="none">
                <a:solidFill>
                  <a:schemeClr val="dk1"/>
                </a:solidFill>
                <a:latin typeface="Ubuntu"/>
                <a:ea typeface="Ubuntu"/>
                <a:cs typeface="Ubuntu"/>
                <a:sym typeface="Ubuntu"/>
              </a:defRPr>
            </a:lvl7pPr>
            <a:lvl8pPr marL="3657600" marR="0" lvl="7" indent="-314261" algn="l" rtl="0">
              <a:lnSpc>
                <a:spcPct val="90000"/>
              </a:lnSpc>
              <a:spcBef>
                <a:spcPts val="375"/>
              </a:spcBef>
              <a:spcAft>
                <a:spcPts val="0"/>
              </a:spcAft>
              <a:buClr>
                <a:schemeClr val="dk1"/>
              </a:buClr>
              <a:buSzPts val="1349"/>
              <a:buFont typeface="Ubuntu"/>
              <a:buChar char="•"/>
              <a:defRPr sz="1349" i="0" u="none" strike="noStrike" cap="none">
                <a:solidFill>
                  <a:schemeClr val="dk1"/>
                </a:solidFill>
                <a:latin typeface="Ubuntu"/>
                <a:ea typeface="Ubuntu"/>
                <a:cs typeface="Ubuntu"/>
                <a:sym typeface="Ubuntu"/>
              </a:defRPr>
            </a:lvl8pPr>
            <a:lvl9pPr marL="4114800" marR="0" lvl="8" indent="-314261" algn="l" rtl="0">
              <a:lnSpc>
                <a:spcPct val="90000"/>
              </a:lnSpc>
              <a:spcBef>
                <a:spcPts val="375"/>
              </a:spcBef>
              <a:spcAft>
                <a:spcPts val="0"/>
              </a:spcAft>
              <a:buClr>
                <a:schemeClr val="dk1"/>
              </a:buClr>
              <a:buSzPts val="1349"/>
              <a:buFont typeface="Ubuntu"/>
              <a:buChar char="•"/>
              <a:defRPr sz="1349" i="0" u="none" strike="noStrike" cap="none">
                <a:solidFill>
                  <a:schemeClr val="dk1"/>
                </a:solidFill>
                <a:latin typeface="Ubuntu"/>
                <a:ea typeface="Ubuntu"/>
                <a:cs typeface="Ubuntu"/>
                <a:sym typeface="Ubuntu"/>
              </a:defRPr>
            </a:lvl9pPr>
          </a:lstStyle>
          <a:p>
            <a:endParaRPr/>
          </a:p>
        </p:txBody>
      </p:sp>
      <p:sp>
        <p:nvSpPr>
          <p:cNvPr id="8" name="Google Shape;8;p1"/>
          <p:cNvSpPr txBox="1">
            <a:spLocks noGrp="1"/>
          </p:cNvSpPr>
          <p:nvPr>
            <p:ph type="dt" idx="10"/>
          </p:nvPr>
        </p:nvSpPr>
        <p:spPr>
          <a:xfrm>
            <a:off x="628649" y="4767263"/>
            <a:ext cx="2057401"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9" name="Google Shape;9;p1"/>
          <p:cNvSpPr txBox="1">
            <a:spLocks noGrp="1"/>
          </p:cNvSpPr>
          <p:nvPr>
            <p:ph type="ftr" idx="11"/>
          </p:nvPr>
        </p:nvSpPr>
        <p:spPr>
          <a:xfrm>
            <a:off x="3028954" y="4767263"/>
            <a:ext cx="30861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0" name="Google Shape;10;p1"/>
          <p:cNvSpPr txBox="1">
            <a:spLocks noGrp="1"/>
          </p:cNvSpPr>
          <p:nvPr>
            <p:ph type="sldNum" idx="12"/>
          </p:nvPr>
        </p:nvSpPr>
        <p:spPr>
          <a:xfrm>
            <a:off x="6457950" y="4767263"/>
            <a:ext cx="2057401"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7" r:id="rId5"/>
    <p:sldLayoutId id="2147483658" r:id="rId6"/>
    <p:sldLayoutId id="2147483659" r:id="rId7"/>
    <p:sldLayoutId id="2147483660" r:id="rId8"/>
    <p:sldLayoutId id="214748366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endParaRPr lang="en-IN"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371905453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analiSharma/BigData_Scala_Cat_Dog_Duck"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0.ti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c/imagenet-object-localization-challenge/data"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body" idx="1"/>
          </p:nvPr>
        </p:nvSpPr>
        <p:spPr>
          <a:xfrm>
            <a:off x="1032234" y="4249132"/>
            <a:ext cx="7070100" cy="539400"/>
          </a:xfrm>
          <a:prstGeom prst="rect">
            <a:avLst/>
          </a:prstGeom>
          <a:noFill/>
          <a:ln>
            <a:noFill/>
          </a:ln>
        </p:spPr>
        <p:txBody>
          <a:bodyPr spcFirstLastPara="1" wrap="square" lIns="91425" tIns="45700" rIns="91425" bIns="45700" anchor="t" anchorCtr="0">
            <a:noAutofit/>
          </a:bodyPr>
          <a:lstStyle/>
          <a:p>
            <a:pPr marL="0" lvl="0" indent="0" algn="ctr" rtl="0">
              <a:lnSpc>
                <a:spcPct val="70000"/>
              </a:lnSpc>
              <a:spcBef>
                <a:spcPts val="0"/>
              </a:spcBef>
              <a:spcAft>
                <a:spcPts val="0"/>
              </a:spcAft>
              <a:buClr>
                <a:srgbClr val="E7E6E6"/>
              </a:buClr>
              <a:buSzPts val="150"/>
              <a:buNone/>
            </a:pPr>
            <a:r>
              <a:rPr lang="en-US" sz="150" dirty="0">
                <a:solidFill>
                  <a:srgbClr val="E7E6E6"/>
                </a:solidFill>
                <a:latin typeface="Calibri"/>
                <a:ea typeface="Calibri"/>
                <a:cs typeface="Calibri"/>
                <a:sym typeface="Calibri"/>
              </a:rPr>
              <a:t>Aayush Sisodia, </a:t>
            </a:r>
            <a:endParaRPr dirty="0"/>
          </a:p>
          <a:p>
            <a:pPr marL="0" lvl="0" indent="0" algn="ctr" rtl="0">
              <a:lnSpc>
                <a:spcPct val="70000"/>
              </a:lnSpc>
              <a:spcBef>
                <a:spcPts val="1000"/>
              </a:spcBef>
              <a:spcAft>
                <a:spcPts val="0"/>
              </a:spcAft>
              <a:buClr>
                <a:srgbClr val="E7E6E6"/>
              </a:buClr>
              <a:buSzPts val="150"/>
              <a:buNone/>
            </a:pPr>
            <a:r>
              <a:rPr lang="en-US" sz="150" dirty="0">
                <a:solidFill>
                  <a:srgbClr val="E7E6E6"/>
                </a:solidFill>
                <a:latin typeface="Calibri"/>
                <a:ea typeface="Calibri"/>
                <a:cs typeface="Calibri"/>
                <a:sym typeface="Calibri"/>
              </a:rPr>
              <a:t> Aswani Gollakota,</a:t>
            </a:r>
            <a:endParaRPr dirty="0"/>
          </a:p>
          <a:p>
            <a:pPr marL="0" lvl="0" indent="0" algn="ctr" rtl="0">
              <a:lnSpc>
                <a:spcPct val="70000"/>
              </a:lnSpc>
              <a:spcBef>
                <a:spcPts val="1000"/>
              </a:spcBef>
              <a:spcAft>
                <a:spcPts val="0"/>
              </a:spcAft>
              <a:buClr>
                <a:srgbClr val="E7E6E6"/>
              </a:buClr>
              <a:buSzPts val="150"/>
              <a:buNone/>
            </a:pPr>
            <a:r>
              <a:rPr lang="en-US" sz="150" dirty="0">
                <a:solidFill>
                  <a:srgbClr val="E7E6E6"/>
                </a:solidFill>
                <a:latin typeface="Calibri"/>
                <a:ea typeface="Calibri"/>
                <a:cs typeface="Calibri"/>
                <a:sym typeface="Calibri"/>
              </a:rPr>
              <a:t>Jayashree Ganesh Kumar, </a:t>
            </a:r>
            <a:endParaRPr dirty="0"/>
          </a:p>
          <a:p>
            <a:pPr marL="0" lvl="0" indent="0" algn="ctr" rtl="0">
              <a:lnSpc>
                <a:spcPct val="70000"/>
              </a:lnSpc>
              <a:spcBef>
                <a:spcPts val="1000"/>
              </a:spcBef>
              <a:spcAft>
                <a:spcPts val="0"/>
              </a:spcAft>
              <a:buClr>
                <a:srgbClr val="E7E6E6"/>
              </a:buClr>
              <a:buSzPts val="150"/>
              <a:buNone/>
            </a:pPr>
            <a:r>
              <a:rPr lang="en-US" sz="150" dirty="0">
                <a:solidFill>
                  <a:srgbClr val="E7E6E6"/>
                </a:solidFill>
                <a:latin typeface="Calibri"/>
                <a:ea typeface="Calibri"/>
                <a:cs typeface="Calibri"/>
                <a:sym typeface="Calibri"/>
              </a:rPr>
              <a:t>Puja Doshi,</a:t>
            </a:r>
            <a:endParaRPr dirty="0"/>
          </a:p>
          <a:p>
            <a:pPr marL="0" lvl="0" indent="0" algn="ctr" rtl="0">
              <a:lnSpc>
                <a:spcPct val="70000"/>
              </a:lnSpc>
              <a:spcBef>
                <a:spcPts val="1000"/>
              </a:spcBef>
              <a:spcAft>
                <a:spcPts val="0"/>
              </a:spcAft>
              <a:buClr>
                <a:srgbClr val="E7E6E6"/>
              </a:buClr>
              <a:buSzPts val="150"/>
              <a:buNone/>
            </a:pPr>
            <a:r>
              <a:rPr lang="en-US" sz="150" dirty="0">
                <a:solidFill>
                  <a:srgbClr val="E7E6E6"/>
                </a:solidFill>
                <a:latin typeface="Calibri"/>
                <a:ea typeface="Calibri"/>
                <a:cs typeface="Calibri"/>
                <a:sym typeface="Calibri"/>
              </a:rPr>
              <a:t>Saranya Jeevanandam, </a:t>
            </a:r>
            <a:endParaRPr dirty="0"/>
          </a:p>
          <a:p>
            <a:pPr marL="0" lvl="0" indent="0" algn="ctr" rtl="0">
              <a:lnSpc>
                <a:spcPct val="70000"/>
              </a:lnSpc>
              <a:spcBef>
                <a:spcPts val="1000"/>
              </a:spcBef>
              <a:spcAft>
                <a:spcPts val="0"/>
              </a:spcAft>
              <a:buClr>
                <a:srgbClr val="E7E6E6"/>
              </a:buClr>
              <a:buSzPts val="150"/>
              <a:buNone/>
            </a:pPr>
            <a:r>
              <a:rPr lang="en-US" sz="150" dirty="0">
                <a:solidFill>
                  <a:srgbClr val="E7E6E6"/>
                </a:solidFill>
                <a:latin typeface="Calibri"/>
                <a:ea typeface="Calibri"/>
                <a:cs typeface="Calibri"/>
                <a:sym typeface="Calibri"/>
              </a:rPr>
              <a:t>Stephen Holsenbeck</a:t>
            </a:r>
            <a:endParaRPr dirty="0"/>
          </a:p>
        </p:txBody>
      </p:sp>
      <p:sp>
        <p:nvSpPr>
          <p:cNvPr id="182" name="Google Shape;182;p30"/>
          <p:cNvSpPr/>
          <p:nvPr/>
        </p:nvSpPr>
        <p:spPr>
          <a:xfrm>
            <a:off x="38100" y="3665220"/>
            <a:ext cx="9083100" cy="1554600"/>
          </a:xfrm>
          <a:prstGeom prst="rect">
            <a:avLst/>
          </a:prstGeom>
          <a:solidFill>
            <a:srgbClr val="595959"/>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rtl="0">
              <a:spcBef>
                <a:spcPts val="0"/>
              </a:spcBef>
              <a:spcAft>
                <a:spcPts val="0"/>
              </a:spcAft>
              <a:buNone/>
            </a:pPr>
            <a:endParaRPr lang="en-IN" sz="1800" b="1" i="0" u="none" strike="noStrike" cap="none" dirty="0" smtClean="0">
              <a:solidFill>
                <a:schemeClr val="lt1"/>
              </a:solidFill>
              <a:latin typeface="Calibri"/>
              <a:ea typeface="Calibri"/>
              <a:cs typeface="Calibri"/>
              <a:sym typeface="Calibri"/>
            </a:endParaRPr>
          </a:p>
          <a:p>
            <a:pPr marL="0" marR="0" lvl="0" indent="0" rtl="0">
              <a:spcBef>
                <a:spcPts val="0"/>
              </a:spcBef>
              <a:spcAft>
                <a:spcPts val="0"/>
              </a:spcAft>
              <a:buNone/>
            </a:pPr>
            <a:r>
              <a:rPr lang="en-IN" sz="1800" b="1" i="0" u="none" strike="noStrike" cap="none" dirty="0" smtClean="0">
                <a:solidFill>
                  <a:schemeClr val="lt1"/>
                </a:solidFill>
                <a:latin typeface="Calibri"/>
                <a:ea typeface="Calibri"/>
                <a:cs typeface="Calibri"/>
                <a:sym typeface="Calibri"/>
              </a:rPr>
              <a:t>Object Detection</a:t>
            </a:r>
            <a:endParaRPr sz="1800" b="1" i="0" u="none" strike="noStrike" cap="none" dirty="0">
              <a:solidFill>
                <a:schemeClr val="lt1"/>
              </a:solidFill>
              <a:latin typeface="Calibri"/>
              <a:ea typeface="Calibri"/>
              <a:cs typeface="Calibri"/>
              <a:sym typeface="Calibri"/>
            </a:endParaRPr>
          </a:p>
        </p:txBody>
      </p:sp>
      <p:sp>
        <p:nvSpPr>
          <p:cNvPr id="183" name="Google Shape;183;p30"/>
          <p:cNvSpPr txBox="1"/>
          <p:nvPr/>
        </p:nvSpPr>
        <p:spPr>
          <a:xfrm>
            <a:off x="4798881" y="4508212"/>
            <a:ext cx="4214490" cy="7116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1400"/>
              <a:buFont typeface="Arial"/>
              <a:buNone/>
            </a:pPr>
            <a:r>
              <a:rPr lang="en-US" sz="1400" b="0" i="0" u="none" strike="noStrike" cap="none" dirty="0" smtClean="0">
                <a:solidFill>
                  <a:schemeClr val="lt1"/>
                </a:solidFill>
                <a:latin typeface="Ubuntu"/>
                <a:ea typeface="Ubuntu"/>
                <a:cs typeface="Ubuntu"/>
                <a:sym typeface="Ubuntu"/>
              </a:rPr>
              <a:t>Team 6</a:t>
            </a:r>
          </a:p>
          <a:p>
            <a:pPr marL="0" marR="0" lvl="0" indent="0" algn="ctr" rtl="0">
              <a:lnSpc>
                <a:spcPct val="90000"/>
              </a:lnSpc>
              <a:spcBef>
                <a:spcPts val="0"/>
              </a:spcBef>
              <a:spcAft>
                <a:spcPts val="0"/>
              </a:spcAft>
              <a:buClr>
                <a:schemeClr val="lt1"/>
              </a:buClr>
              <a:buSzPts val="1400"/>
              <a:buFont typeface="Arial"/>
              <a:buNone/>
            </a:pPr>
            <a:r>
              <a:rPr lang="en-US" sz="1400" b="0" i="0" u="none" strike="noStrike" cap="none" dirty="0" smtClean="0">
                <a:solidFill>
                  <a:schemeClr val="lt1"/>
                </a:solidFill>
                <a:latin typeface="Ubuntu"/>
                <a:ea typeface="Ubuntu"/>
                <a:cs typeface="Ubuntu"/>
                <a:sym typeface="Ubuntu"/>
              </a:rPr>
              <a:t>Manali Sharma, </a:t>
            </a:r>
            <a:r>
              <a:rPr lang="en-US" sz="1400" b="0" i="0" u="none" strike="noStrike" cap="none" dirty="0">
                <a:solidFill>
                  <a:schemeClr val="lt1"/>
                </a:solidFill>
                <a:latin typeface="Ubuntu"/>
                <a:ea typeface="Ubuntu"/>
                <a:cs typeface="Ubuntu"/>
                <a:sym typeface="Ubuntu"/>
              </a:rPr>
              <a:t>Aswani </a:t>
            </a:r>
            <a:r>
              <a:rPr lang="en-US" sz="1400" b="0" i="0" u="none" strike="noStrike" cap="none" dirty="0" smtClean="0">
                <a:solidFill>
                  <a:schemeClr val="lt1"/>
                </a:solidFill>
                <a:latin typeface="Ubuntu"/>
                <a:ea typeface="Ubuntu"/>
                <a:cs typeface="Ubuntu"/>
                <a:sym typeface="Ubuntu"/>
              </a:rPr>
              <a:t>Gollakota</a:t>
            </a:r>
            <a:endParaRPr sz="1400" b="0" i="0" u="none" strike="noStrike" cap="none" dirty="0">
              <a:solidFill>
                <a:schemeClr val="lt1"/>
              </a:solidFill>
              <a:latin typeface="Ubuntu"/>
              <a:ea typeface="Ubuntu"/>
              <a:cs typeface="Ubuntu"/>
              <a:sym typeface="Ubuntu"/>
            </a:endParaRPr>
          </a:p>
        </p:txBody>
      </p:sp>
      <p:sp>
        <p:nvSpPr>
          <p:cNvPr id="2" name="AutoShape 2" descr="https://cv-tricks.com/wp-content/uploads/2017/12/Multi-class-object-detection.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74" y="160338"/>
            <a:ext cx="7641959" cy="3304757"/>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ea typeface="Ubuntu"/>
                <a:cs typeface="Calibri" panose="020F0502020204030204" pitchFamily="34" charset="0"/>
              </a:rPr>
              <a:t>Repository and Application criteria</a:t>
            </a:r>
            <a:endParaRPr sz="2400" dirty="0">
              <a:latin typeface="Calibri" panose="020F0502020204030204" pitchFamily="34" charset="0"/>
              <a:ea typeface="Ubuntu"/>
              <a:cs typeface="Calibri" panose="020F0502020204030204" pitchFamily="34" charset="0"/>
              <a:sym typeface="Ubuntu"/>
            </a:endParaRPr>
          </a:p>
        </p:txBody>
      </p:sp>
      <p:sp>
        <p:nvSpPr>
          <p:cNvPr id="2" name="TextBox 1"/>
          <p:cNvSpPr txBox="1"/>
          <p:nvPr/>
        </p:nvSpPr>
        <p:spPr>
          <a:xfrm>
            <a:off x="247539" y="449263"/>
            <a:ext cx="8262209" cy="4616648"/>
          </a:xfrm>
          <a:prstGeom prst="rect">
            <a:avLst/>
          </a:prstGeom>
          <a:noFill/>
        </p:spPr>
        <p:txBody>
          <a:bodyPr wrap="square" rtlCol="0">
            <a:spAutoFit/>
          </a:bodyPr>
          <a:lstStyle/>
          <a:p>
            <a:pPr>
              <a:lnSpc>
                <a:spcPct val="150000"/>
              </a:lnSpc>
            </a:pPr>
            <a:endParaRPr lang="en-IN" dirty="0" smtClean="0">
              <a:latin typeface="Calibri" panose="020F0502020204030204" pitchFamily="34" charset="0"/>
              <a:cs typeface="Calibri" panose="020F0502020204030204" pitchFamily="34" charset="0"/>
            </a:endParaRPr>
          </a:p>
          <a:p>
            <a:pPr>
              <a:lnSpc>
                <a:spcPct val="150000"/>
              </a:lnSpc>
            </a:pPr>
            <a:r>
              <a:rPr lang="en-IN" dirty="0" smtClean="0">
                <a:latin typeface="Calibri" panose="020F0502020204030204" pitchFamily="34" charset="0"/>
                <a:cs typeface="Calibri" panose="020F0502020204030204" pitchFamily="34" charset="0"/>
              </a:rPr>
              <a:t>Repository: Github</a:t>
            </a:r>
          </a:p>
          <a:p>
            <a:pPr>
              <a:lnSpc>
                <a:spcPct val="150000"/>
              </a:lnSpc>
            </a:pPr>
            <a:r>
              <a:rPr lang="en-IN" dirty="0">
                <a:latin typeface="Calibri" panose="020F0502020204030204" pitchFamily="34" charset="0"/>
                <a:cs typeface="Calibri" panose="020F0502020204030204" pitchFamily="34" charset="0"/>
                <a:hlinkClick r:id="rId3"/>
              </a:rPr>
              <a:t>https://</a:t>
            </a:r>
            <a:r>
              <a:rPr lang="en-IN" dirty="0" smtClean="0">
                <a:latin typeface="Calibri" panose="020F0502020204030204" pitchFamily="34" charset="0"/>
                <a:cs typeface="Calibri" panose="020F0502020204030204" pitchFamily="34" charset="0"/>
                <a:hlinkClick r:id="rId3"/>
              </a:rPr>
              <a:t>github.com/ManaliSharma/BigData_Scala_Cat_Dog_Duck</a:t>
            </a:r>
            <a:endParaRPr lang="en-IN" dirty="0" smtClean="0">
              <a:latin typeface="Calibri" panose="020F0502020204030204" pitchFamily="34" charset="0"/>
              <a:cs typeface="Calibri" panose="020F0502020204030204" pitchFamily="34" charset="0"/>
            </a:endParaRPr>
          </a:p>
          <a:p>
            <a:pPr>
              <a:lnSpc>
                <a:spcPct val="150000"/>
              </a:lnSpc>
            </a:pPr>
            <a:endParaRPr lang="en-IN" dirty="0">
              <a:latin typeface="Calibri" panose="020F0502020204030204" pitchFamily="34" charset="0"/>
              <a:cs typeface="Calibri" panose="020F0502020204030204" pitchFamily="34" charset="0"/>
            </a:endParaRPr>
          </a:p>
          <a:p>
            <a:pPr>
              <a:lnSpc>
                <a:spcPct val="150000"/>
              </a:lnSpc>
            </a:pPr>
            <a:r>
              <a:rPr lang="en-IN" dirty="0" smtClean="0">
                <a:latin typeface="Calibri" panose="020F0502020204030204" pitchFamily="34" charset="0"/>
                <a:cs typeface="Calibri" panose="020F0502020204030204" pitchFamily="34" charset="0"/>
              </a:rPr>
              <a:t>Models Trained:</a:t>
            </a:r>
          </a:p>
          <a:p>
            <a:pPr>
              <a:lnSpc>
                <a:spcPct val="150000"/>
              </a:lnSpc>
            </a:pPr>
            <a:r>
              <a:rPr lang="en-IN" dirty="0" smtClean="0">
                <a:latin typeface="Calibri" panose="020F0502020204030204" pitchFamily="34" charset="0"/>
                <a:cs typeface="Calibri" panose="020F0502020204030204" pitchFamily="34" charset="0"/>
              </a:rPr>
              <a:t>Image Classification</a:t>
            </a:r>
          </a:p>
          <a:p>
            <a:pPr>
              <a:lnSpc>
                <a:spcPct val="150000"/>
              </a:lnSpc>
            </a:pPr>
            <a:r>
              <a:rPr lang="en-IN" dirty="0" smtClean="0">
                <a:latin typeface="Calibri" panose="020F0502020204030204" pitchFamily="34" charset="0"/>
                <a:cs typeface="Calibri" panose="020F0502020204030204" pitchFamily="34" charset="0"/>
              </a:rPr>
              <a:t>Object detection</a:t>
            </a:r>
          </a:p>
          <a:p>
            <a:pPr>
              <a:lnSpc>
                <a:spcPct val="150000"/>
              </a:lnSpc>
            </a:pPr>
            <a:endParaRPr lang="en-IN" dirty="0" smtClean="0">
              <a:latin typeface="Calibri" panose="020F0502020204030204" pitchFamily="34" charset="0"/>
              <a:cs typeface="Calibri" panose="020F0502020204030204" pitchFamily="34" charset="0"/>
            </a:endParaRPr>
          </a:p>
          <a:p>
            <a:pPr>
              <a:lnSpc>
                <a:spcPct val="150000"/>
              </a:lnSpc>
            </a:pPr>
            <a:r>
              <a:rPr lang="en-IN" dirty="0" smtClean="0">
                <a:latin typeface="Calibri" panose="020F0502020204030204" pitchFamily="34" charset="0"/>
                <a:cs typeface="Calibri" panose="020F0502020204030204" pitchFamily="34" charset="0"/>
              </a:rPr>
              <a:t>Programming:</a:t>
            </a:r>
          </a:p>
          <a:p>
            <a:pPr>
              <a:lnSpc>
                <a:spcPct val="150000"/>
              </a:lnSpc>
            </a:pPr>
            <a:r>
              <a:rPr lang="en-IN" dirty="0" smtClean="0">
                <a:latin typeface="Calibri" panose="020F0502020204030204" pitchFamily="34" charset="0"/>
                <a:cs typeface="Calibri" panose="020F0502020204030204" pitchFamily="34" charset="0"/>
              </a:rPr>
              <a:t>Images are loaded in S3 (Amazon Web Services)</a:t>
            </a:r>
          </a:p>
          <a:p>
            <a:pPr>
              <a:lnSpc>
                <a:spcPct val="150000"/>
              </a:lnSpc>
            </a:pPr>
            <a:r>
              <a:rPr lang="en-IN" dirty="0" smtClean="0">
                <a:latin typeface="Calibri" panose="020F0502020204030204" pitchFamily="34" charset="0"/>
                <a:cs typeface="Calibri" panose="020F0502020204030204" pitchFamily="34" charset="0"/>
              </a:rPr>
              <a:t>Spark cluster (ECR: </a:t>
            </a:r>
            <a:r>
              <a:rPr lang="en-IN" dirty="0">
                <a:latin typeface="Calibri" panose="020F0502020204030204" pitchFamily="34" charset="0"/>
                <a:cs typeface="Calibri" panose="020F0502020204030204" pitchFamily="34" charset="0"/>
              </a:rPr>
              <a:t>Amazon Elastic Container Registry </a:t>
            </a:r>
            <a:r>
              <a:rPr lang="en-IN" dirty="0" smtClean="0">
                <a:latin typeface="Calibri" panose="020F0502020204030204" pitchFamily="34" charset="0"/>
                <a:cs typeface="Calibri" panose="020F0502020204030204" pitchFamily="34" charset="0"/>
              </a:rPr>
              <a:t>) is setup with 3 instances</a:t>
            </a:r>
          </a:p>
          <a:p>
            <a:pPr>
              <a:lnSpc>
                <a:spcPct val="150000"/>
              </a:lnSpc>
            </a:pPr>
            <a:r>
              <a:rPr lang="en-IN" dirty="0" smtClean="0">
                <a:latin typeface="Calibri" panose="020F0502020204030204" pitchFamily="34" charset="0"/>
                <a:cs typeface="Calibri" panose="020F0502020204030204" pitchFamily="34" charset="0"/>
              </a:rPr>
              <a:t>Scala with spark and Tensors are used to build code base for both Image classification and Object detection</a:t>
            </a:r>
          </a:p>
          <a:p>
            <a:pPr>
              <a:lnSpc>
                <a:spcPct val="150000"/>
              </a:lnSpc>
            </a:pPr>
            <a:endParaRPr lang="en-IN" dirty="0" smtClean="0">
              <a:latin typeface="Calibri" panose="020F0502020204030204" pitchFamily="34" charset="0"/>
              <a:cs typeface="Calibri" panose="020F0502020204030204" pitchFamily="34" charset="0"/>
            </a:endParaRPr>
          </a:p>
          <a:p>
            <a:pPr>
              <a:lnSpc>
                <a:spcPct val="150000"/>
              </a:lnSpc>
            </a:pP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4119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ea typeface="Ubuntu"/>
                <a:cs typeface="Calibri" panose="020F0502020204030204" pitchFamily="34" charset="0"/>
              </a:rPr>
              <a:t>Image Classification</a:t>
            </a:r>
            <a:endParaRPr sz="2400" dirty="0">
              <a:latin typeface="Calibri" panose="020F0502020204030204" pitchFamily="34" charset="0"/>
              <a:ea typeface="Ubuntu"/>
              <a:cs typeface="Calibri" panose="020F0502020204030204" pitchFamily="34" charset="0"/>
              <a:sym typeface="Ubuntu"/>
            </a:endParaRPr>
          </a:p>
        </p:txBody>
      </p:sp>
      <p:sp>
        <p:nvSpPr>
          <p:cNvPr id="2" name="TextBox 1"/>
          <p:cNvSpPr txBox="1"/>
          <p:nvPr/>
        </p:nvSpPr>
        <p:spPr>
          <a:xfrm>
            <a:off x="247539" y="449263"/>
            <a:ext cx="8262209" cy="3970318"/>
          </a:xfrm>
          <a:prstGeom prst="rect">
            <a:avLst/>
          </a:prstGeom>
          <a:noFill/>
        </p:spPr>
        <p:txBody>
          <a:bodyPr wrap="square" rtlCol="0">
            <a:spAutoFit/>
          </a:bodyPr>
          <a:lstStyle/>
          <a:p>
            <a:pPr>
              <a:lnSpc>
                <a:spcPct val="150000"/>
              </a:lnSpc>
            </a:pPr>
            <a:r>
              <a:rPr lang="en-IN" b="1" dirty="0">
                <a:latin typeface="Calibri" panose="020F0502020204030204" pitchFamily="34" charset="0"/>
                <a:cs typeface="Calibri" panose="020F0502020204030204" pitchFamily="34" charset="0"/>
              </a:rPr>
              <a:t>Pre-process </a:t>
            </a:r>
            <a:r>
              <a:rPr lang="en-IN" b="1" dirty="0" smtClean="0">
                <a:latin typeface="Calibri" panose="020F0502020204030204" pitchFamily="34" charset="0"/>
                <a:cs typeface="Calibri" panose="020F0502020204030204" pitchFamily="34" charset="0"/>
              </a:rPr>
              <a:t>functions</a:t>
            </a:r>
          </a:p>
          <a:p>
            <a:pPr>
              <a:lnSpc>
                <a:spcPct val="150000"/>
              </a:lnSpc>
            </a:pPr>
            <a:r>
              <a:rPr lang="en-IN" dirty="0" smtClean="0">
                <a:latin typeface="Calibri" panose="020F0502020204030204" pitchFamily="34" charset="0"/>
                <a:cs typeface="Calibri" panose="020F0502020204030204" pitchFamily="34" charset="0"/>
              </a:rPr>
              <a:t>Create spark context and read </a:t>
            </a:r>
            <a:r>
              <a:rPr lang="en-IN" dirty="0">
                <a:latin typeface="Calibri" panose="020F0502020204030204" pitchFamily="34" charset="0"/>
                <a:cs typeface="Calibri" panose="020F0502020204030204" pitchFamily="34" charset="0"/>
              </a:rPr>
              <a:t>images from S3(AWS</a:t>
            </a:r>
            <a:r>
              <a:rPr lang="en-IN" b="1" dirty="0" smtClean="0">
                <a:latin typeface="Calibri" panose="020F0502020204030204" pitchFamily="34" charset="0"/>
                <a:cs typeface="Calibri" panose="020F0502020204030204" pitchFamily="34" charset="0"/>
              </a:rPr>
              <a:t>). </a:t>
            </a:r>
            <a:r>
              <a:rPr lang="en-IN" dirty="0">
                <a:latin typeface="Calibri" panose="020F0502020204030204" pitchFamily="34" charset="0"/>
                <a:cs typeface="Calibri" panose="020F0502020204030204" pitchFamily="34" charset="0"/>
              </a:rPr>
              <a:t>The data is projected in to a predefined range (i.e. usually [0, 1]or [-1, 1]). This is useful when </a:t>
            </a:r>
            <a:r>
              <a:rPr lang="en-IN" dirty="0" smtClean="0">
                <a:latin typeface="Calibri" panose="020F0502020204030204" pitchFamily="34" charset="0"/>
                <a:cs typeface="Calibri" panose="020F0502020204030204" pitchFamily="34" charset="0"/>
              </a:rPr>
              <a:t>we </a:t>
            </a:r>
            <a:r>
              <a:rPr lang="en-IN" dirty="0">
                <a:latin typeface="Calibri" panose="020F0502020204030204" pitchFamily="34" charset="0"/>
                <a:cs typeface="Calibri" panose="020F0502020204030204" pitchFamily="34" charset="0"/>
              </a:rPr>
              <a:t>have data from different formats (or datasets) and </a:t>
            </a:r>
            <a:r>
              <a:rPr lang="en-IN" dirty="0" smtClean="0">
                <a:latin typeface="Calibri" panose="020F0502020204030204" pitchFamily="34" charset="0"/>
                <a:cs typeface="Calibri" panose="020F0502020204030204" pitchFamily="34" charset="0"/>
              </a:rPr>
              <a:t>we </a:t>
            </a:r>
            <a:r>
              <a:rPr lang="en-IN" dirty="0">
                <a:latin typeface="Calibri" panose="020F0502020204030204" pitchFamily="34" charset="0"/>
                <a:cs typeface="Calibri" panose="020F0502020204030204" pitchFamily="34" charset="0"/>
              </a:rPr>
              <a:t>want to normalize all of them so </a:t>
            </a:r>
            <a:r>
              <a:rPr lang="en-IN" dirty="0" smtClean="0">
                <a:latin typeface="Calibri" panose="020F0502020204030204" pitchFamily="34" charset="0"/>
                <a:cs typeface="Calibri" panose="020F0502020204030204" pitchFamily="34" charset="0"/>
              </a:rPr>
              <a:t>we </a:t>
            </a:r>
            <a:r>
              <a:rPr lang="en-IN" dirty="0">
                <a:latin typeface="Calibri" panose="020F0502020204030204" pitchFamily="34" charset="0"/>
                <a:cs typeface="Calibri" panose="020F0502020204030204" pitchFamily="34" charset="0"/>
              </a:rPr>
              <a:t>can apply the same algorithms over them</a:t>
            </a:r>
            <a:r>
              <a:rPr lang="en-IN" dirty="0" smtClean="0">
                <a:latin typeface="Calibri" panose="020F0502020204030204" pitchFamily="34" charset="0"/>
                <a:cs typeface="Calibri" panose="020F0502020204030204" pitchFamily="34" charset="0"/>
              </a:rPr>
              <a:t>.</a:t>
            </a:r>
          </a:p>
          <a:p>
            <a:pPr>
              <a:lnSpc>
                <a:spcPct val="150000"/>
              </a:lnSpc>
            </a:pPr>
            <a:endParaRPr lang="en-IN" dirty="0" smtClean="0">
              <a:latin typeface="Calibri" panose="020F0502020204030204" pitchFamily="34" charset="0"/>
              <a:cs typeface="Calibri" panose="020F0502020204030204" pitchFamily="34" charset="0"/>
            </a:endParaRPr>
          </a:p>
          <a:p>
            <a:pPr>
              <a:lnSpc>
                <a:spcPct val="150000"/>
              </a:lnSpc>
            </a:pPr>
            <a:r>
              <a:rPr lang="en-IN" dirty="0" smtClean="0">
                <a:latin typeface="Calibri" panose="020F0502020204030204" pitchFamily="34" charset="0"/>
                <a:cs typeface="Calibri" panose="020F0502020204030204" pitchFamily="34" charset="0"/>
              </a:rPr>
              <a:t>Load train and validation data from S3. (Train data is  split randomly into train and test) for trained model validation. </a:t>
            </a:r>
          </a:p>
          <a:p>
            <a:pPr>
              <a:lnSpc>
                <a:spcPct val="150000"/>
              </a:lnSpc>
            </a:pPr>
            <a:endParaRPr lang="en-IN" dirty="0">
              <a:latin typeface="Calibri" panose="020F0502020204030204" pitchFamily="34" charset="0"/>
              <a:cs typeface="Calibri" panose="020F0502020204030204" pitchFamily="34" charset="0"/>
            </a:endParaRPr>
          </a:p>
          <a:p>
            <a:pPr>
              <a:lnSpc>
                <a:spcPct val="150000"/>
              </a:lnSpc>
            </a:pPr>
            <a:r>
              <a:rPr lang="en-IN" b="1" dirty="0" smtClean="0">
                <a:latin typeface="Calibri" panose="020F0502020204030204" pitchFamily="34" charset="0"/>
                <a:cs typeface="Calibri" panose="020F0502020204030204" pitchFamily="34" charset="0"/>
              </a:rPr>
              <a:t>Vectorization</a:t>
            </a:r>
          </a:p>
          <a:p>
            <a:pPr>
              <a:lnSpc>
                <a:spcPct val="150000"/>
              </a:lnSpc>
            </a:pPr>
            <a:r>
              <a:rPr lang="en-IN" dirty="0">
                <a:latin typeface="Calibri" panose="020F0502020204030204" pitchFamily="34" charset="0"/>
                <a:cs typeface="Calibri" panose="020F0502020204030204" pitchFamily="34" charset="0"/>
              </a:rPr>
              <a:t>Vectorization refers to the process that transforms the original data structure into a vector representation so that the scalar operators can be converted into a vector </a:t>
            </a:r>
            <a:r>
              <a:rPr lang="en-IN" dirty="0" smtClean="0">
                <a:latin typeface="Calibri" panose="020F0502020204030204" pitchFamily="34" charset="0"/>
                <a:cs typeface="Calibri" panose="020F0502020204030204" pitchFamily="34" charset="0"/>
              </a:rPr>
              <a:t>implementation.</a:t>
            </a:r>
            <a:endParaRPr lang="en-IN" b="1" dirty="0">
              <a:latin typeface="Calibri" panose="020F0502020204030204" pitchFamily="34" charset="0"/>
              <a:cs typeface="Calibri" panose="020F0502020204030204" pitchFamily="34" charset="0"/>
            </a:endParaRPr>
          </a:p>
          <a:p>
            <a:pPr>
              <a:lnSpc>
                <a:spcPct val="150000"/>
              </a:lnSpc>
            </a:pP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22321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ea typeface="Ubuntu"/>
                <a:cs typeface="Calibri" panose="020F0502020204030204" pitchFamily="34" charset="0"/>
              </a:rPr>
              <a:t>Image Classification</a:t>
            </a:r>
            <a:endParaRPr sz="2400" dirty="0">
              <a:latin typeface="Calibri" panose="020F0502020204030204" pitchFamily="34" charset="0"/>
              <a:ea typeface="Ubuntu"/>
              <a:cs typeface="Calibri" panose="020F0502020204030204" pitchFamily="34" charset="0"/>
              <a:sym typeface="Ubuntu"/>
            </a:endParaRPr>
          </a:p>
        </p:txBody>
      </p:sp>
      <p:sp>
        <p:nvSpPr>
          <p:cNvPr id="2" name="TextBox 1"/>
          <p:cNvSpPr txBox="1"/>
          <p:nvPr/>
        </p:nvSpPr>
        <p:spPr>
          <a:xfrm>
            <a:off x="247539" y="449263"/>
            <a:ext cx="8262209" cy="375552"/>
          </a:xfrm>
          <a:prstGeom prst="rect">
            <a:avLst/>
          </a:prstGeom>
          <a:noFill/>
        </p:spPr>
        <p:txBody>
          <a:bodyPr wrap="square" rtlCol="0">
            <a:spAutoFit/>
          </a:bodyPr>
          <a:lstStyle/>
          <a:p>
            <a:pPr>
              <a:lnSpc>
                <a:spcPct val="150000"/>
              </a:lnSpc>
            </a:pPr>
            <a:r>
              <a:rPr lang="en-IN" b="1" dirty="0" smtClean="0"/>
              <a:t>Vectorization</a:t>
            </a:r>
            <a:endParaRPr lang="en-IN" b="1" dirty="0"/>
          </a:p>
        </p:txBody>
      </p:sp>
      <p:pic>
        <p:nvPicPr>
          <p:cNvPr id="5" name="Picture 4"/>
          <p:cNvPicPr>
            <a:picLocks noChangeAspect="1"/>
          </p:cNvPicPr>
          <p:nvPr/>
        </p:nvPicPr>
        <p:blipFill>
          <a:blip r:embed="rId3"/>
          <a:stretch>
            <a:fillRect/>
          </a:stretch>
        </p:blipFill>
        <p:spPr>
          <a:xfrm>
            <a:off x="416063" y="824815"/>
            <a:ext cx="7438416" cy="4119427"/>
          </a:xfrm>
          <a:prstGeom prst="rect">
            <a:avLst/>
          </a:prstGeom>
        </p:spPr>
      </p:pic>
    </p:spTree>
    <p:extLst>
      <p:ext uri="{BB962C8B-B14F-4D97-AF65-F5344CB8AC3E}">
        <p14:creationId xmlns:p14="http://schemas.microsoft.com/office/powerpoint/2010/main" val="3941683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ea typeface="Ubuntu"/>
                <a:cs typeface="Calibri" panose="020F0502020204030204" pitchFamily="34" charset="0"/>
              </a:rPr>
              <a:t>Image Classification</a:t>
            </a:r>
            <a:endParaRPr sz="2400" dirty="0">
              <a:latin typeface="Calibri" panose="020F0502020204030204" pitchFamily="34" charset="0"/>
              <a:ea typeface="Ubuntu"/>
              <a:cs typeface="Calibri" panose="020F0502020204030204" pitchFamily="34" charset="0"/>
              <a:sym typeface="Ubuntu"/>
            </a:endParaRPr>
          </a:p>
        </p:txBody>
      </p:sp>
      <p:sp>
        <p:nvSpPr>
          <p:cNvPr id="2" name="TextBox 1"/>
          <p:cNvSpPr txBox="1"/>
          <p:nvPr/>
        </p:nvSpPr>
        <p:spPr>
          <a:xfrm>
            <a:off x="247539" y="449263"/>
            <a:ext cx="8262209" cy="954107"/>
          </a:xfrm>
          <a:prstGeom prst="rect">
            <a:avLst/>
          </a:prstGeom>
          <a:noFill/>
        </p:spPr>
        <p:txBody>
          <a:bodyPr wrap="square" rtlCol="0">
            <a:spAutoFit/>
          </a:bodyPr>
          <a:lstStyle/>
          <a:p>
            <a:r>
              <a:rPr lang="en-IN" b="1" dirty="0"/>
              <a:t>Build the network</a:t>
            </a:r>
            <a:r>
              <a:rPr lang="en-IN" b="1" dirty="0" smtClean="0"/>
              <a:t>: </a:t>
            </a:r>
            <a:r>
              <a:rPr lang="en-IN" b="1" dirty="0" smtClean="0">
                <a:latin typeface="Calibri" panose="020F0502020204030204" pitchFamily="34" charset="0"/>
                <a:cs typeface="Calibri" panose="020F0502020204030204" pitchFamily="34" charset="0"/>
              </a:rPr>
              <a:t>Convolution</a:t>
            </a:r>
            <a:r>
              <a:rPr lang="en-IN" b="1" dirty="0" smtClean="0"/>
              <a:t> </a:t>
            </a:r>
            <a:r>
              <a:rPr lang="en-IN" b="1" dirty="0"/>
              <a:t>and Max Pooling </a:t>
            </a:r>
            <a:r>
              <a:rPr lang="en-IN" b="1" dirty="0" smtClean="0"/>
              <a:t>Layer</a:t>
            </a:r>
          </a:p>
          <a:p>
            <a:endParaRPr lang="en-IN" b="1" dirty="0"/>
          </a:p>
          <a:p>
            <a:r>
              <a:rPr lang="en-IN" dirty="0"/>
              <a:t>we build the model based </a:t>
            </a:r>
            <a:r>
              <a:rPr lang="en-IN" dirty="0" smtClean="0"/>
              <a:t>on deeplearning4j library. </a:t>
            </a:r>
            <a:r>
              <a:rPr lang="en-IN" dirty="0"/>
              <a:t>here we define the input variables </a:t>
            </a:r>
            <a:r>
              <a:rPr lang="en-IN" dirty="0" smtClean="0"/>
              <a:t>in multi layer network of the library.</a:t>
            </a:r>
            <a:endParaRPr lang="en-IN" dirty="0"/>
          </a:p>
        </p:txBody>
      </p:sp>
      <p:pic>
        <p:nvPicPr>
          <p:cNvPr id="6" name="Picture 5"/>
          <p:cNvPicPr>
            <a:picLocks noChangeAspect="1"/>
          </p:cNvPicPr>
          <p:nvPr/>
        </p:nvPicPr>
        <p:blipFill>
          <a:blip r:embed="rId3"/>
          <a:stretch>
            <a:fillRect/>
          </a:stretch>
        </p:blipFill>
        <p:spPr>
          <a:xfrm>
            <a:off x="982639" y="1403370"/>
            <a:ext cx="6537277" cy="3657188"/>
          </a:xfrm>
          <a:prstGeom prst="rect">
            <a:avLst/>
          </a:prstGeom>
        </p:spPr>
      </p:pic>
    </p:spTree>
    <p:extLst>
      <p:ext uri="{BB962C8B-B14F-4D97-AF65-F5344CB8AC3E}">
        <p14:creationId xmlns:p14="http://schemas.microsoft.com/office/powerpoint/2010/main" val="3097127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ea typeface="Ubuntu"/>
                <a:cs typeface="Calibri" panose="020F0502020204030204" pitchFamily="34" charset="0"/>
              </a:rPr>
              <a:t>Image Classification</a:t>
            </a:r>
            <a:endParaRPr sz="2400" dirty="0">
              <a:latin typeface="Calibri" panose="020F0502020204030204" pitchFamily="34" charset="0"/>
              <a:ea typeface="Ubuntu"/>
              <a:cs typeface="Calibri" panose="020F0502020204030204" pitchFamily="34" charset="0"/>
              <a:sym typeface="Ubuntu"/>
            </a:endParaRPr>
          </a:p>
        </p:txBody>
      </p:sp>
      <p:sp>
        <p:nvSpPr>
          <p:cNvPr id="2" name="TextBox 1"/>
          <p:cNvSpPr txBox="1"/>
          <p:nvPr/>
        </p:nvSpPr>
        <p:spPr>
          <a:xfrm>
            <a:off x="0" y="449263"/>
            <a:ext cx="8816453" cy="954107"/>
          </a:xfrm>
          <a:prstGeom prst="rect">
            <a:avLst/>
          </a:prstGeom>
          <a:noFill/>
        </p:spPr>
        <p:txBody>
          <a:bodyPr wrap="square" rtlCol="0">
            <a:spAutoFit/>
          </a:bodyPr>
          <a:lstStyle/>
          <a:p>
            <a:r>
              <a:rPr lang="en-IN" b="1" dirty="0" smtClean="0">
                <a:latin typeface="Calibri" panose="020F0502020204030204" pitchFamily="34" charset="0"/>
                <a:cs typeface="Calibri" panose="020F0502020204030204" pitchFamily="34" charset="0"/>
              </a:rPr>
              <a:t>Train and test Model using spark</a:t>
            </a:r>
          </a:p>
          <a:p>
            <a:endParaRPr lang="en-IN" b="1" dirty="0">
              <a:latin typeface="Calibri" panose="020F0502020204030204" pitchFamily="34" charset="0"/>
              <a:cs typeface="Calibri" panose="020F0502020204030204" pitchFamily="34" charset="0"/>
            </a:endParaRPr>
          </a:p>
          <a:p>
            <a:r>
              <a:rPr lang="en-IN" dirty="0">
                <a:latin typeface="Calibri" panose="020F0502020204030204" pitchFamily="34" charset="0"/>
                <a:cs typeface="Calibri" panose="020F0502020204030204" pitchFamily="34" charset="0"/>
              </a:rPr>
              <a:t>we build the model based </a:t>
            </a:r>
            <a:r>
              <a:rPr lang="en-IN" dirty="0" smtClean="0">
                <a:latin typeface="Calibri" panose="020F0502020204030204" pitchFamily="34" charset="0"/>
                <a:cs typeface="Calibri" panose="020F0502020204030204" pitchFamily="34" charset="0"/>
              </a:rPr>
              <a:t>on deeplearning4j library. </a:t>
            </a:r>
            <a:r>
              <a:rPr lang="en-IN" dirty="0">
                <a:latin typeface="Calibri" panose="020F0502020204030204" pitchFamily="34" charset="0"/>
                <a:cs typeface="Calibri" panose="020F0502020204030204" pitchFamily="34" charset="0"/>
              </a:rPr>
              <a:t>here we define the input variables </a:t>
            </a:r>
            <a:r>
              <a:rPr lang="en-IN" dirty="0" smtClean="0">
                <a:latin typeface="Calibri" panose="020F0502020204030204" pitchFamily="34" charset="0"/>
                <a:cs typeface="Calibri" panose="020F0502020204030204" pitchFamily="34" charset="0"/>
              </a:rPr>
              <a:t>in multi layer network of the library. Save the trained model in s3 bucket</a:t>
            </a:r>
            <a:endParaRPr lang="en-IN" dirty="0">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3"/>
          <a:stretch>
            <a:fillRect/>
          </a:stretch>
        </p:blipFill>
        <p:spPr>
          <a:xfrm>
            <a:off x="416257" y="1449660"/>
            <a:ext cx="8222776" cy="3449886"/>
          </a:xfrm>
          <a:prstGeom prst="rect">
            <a:avLst/>
          </a:prstGeom>
        </p:spPr>
      </p:pic>
    </p:spTree>
    <p:extLst>
      <p:ext uri="{BB962C8B-B14F-4D97-AF65-F5344CB8AC3E}">
        <p14:creationId xmlns:p14="http://schemas.microsoft.com/office/powerpoint/2010/main" val="1376682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ea typeface="Ubuntu"/>
                <a:cs typeface="Calibri" panose="020F0502020204030204" pitchFamily="34" charset="0"/>
              </a:rPr>
              <a:t>Image Classification</a:t>
            </a:r>
            <a:endParaRPr sz="2400" dirty="0">
              <a:latin typeface="Calibri" panose="020F0502020204030204" pitchFamily="34" charset="0"/>
              <a:ea typeface="Ubuntu"/>
              <a:cs typeface="Calibri" panose="020F0502020204030204" pitchFamily="34" charset="0"/>
              <a:sym typeface="Ubuntu"/>
            </a:endParaRPr>
          </a:p>
        </p:txBody>
      </p:sp>
      <p:sp>
        <p:nvSpPr>
          <p:cNvPr id="2" name="TextBox 1"/>
          <p:cNvSpPr txBox="1"/>
          <p:nvPr/>
        </p:nvSpPr>
        <p:spPr>
          <a:xfrm>
            <a:off x="199772" y="415509"/>
            <a:ext cx="8262209" cy="738664"/>
          </a:xfrm>
          <a:prstGeom prst="rect">
            <a:avLst/>
          </a:prstGeom>
          <a:noFill/>
        </p:spPr>
        <p:txBody>
          <a:bodyPr wrap="square" rtlCol="0">
            <a:spAutoFit/>
          </a:bodyPr>
          <a:lstStyle/>
          <a:p>
            <a:r>
              <a:rPr lang="en-IN" b="1" dirty="0" smtClean="0">
                <a:latin typeface="Calibri" panose="020F0502020204030204" pitchFamily="34" charset="0"/>
                <a:cs typeface="Calibri" panose="020F0502020204030204" pitchFamily="34" charset="0"/>
              </a:rPr>
              <a:t>Result</a:t>
            </a:r>
            <a:endParaRPr lang="en-IN" b="1" dirty="0">
              <a:latin typeface="Calibri" panose="020F0502020204030204" pitchFamily="34" charset="0"/>
              <a:cs typeface="Calibri" panose="020F0502020204030204" pitchFamily="34" charset="0"/>
            </a:endParaRPr>
          </a:p>
          <a:p>
            <a:r>
              <a:rPr lang="en-IN" dirty="0" smtClean="0">
                <a:latin typeface="Calibri" panose="020F0502020204030204" pitchFamily="34" charset="0"/>
                <a:cs typeface="Calibri" panose="020F0502020204030204" pitchFamily="34" charset="0"/>
              </a:rPr>
              <a:t>Select the best model by looking the loss value and accuracy. The best model accuracy is 87.5% in current model.</a:t>
            </a:r>
            <a:endParaRPr lang="en-IN" dirty="0">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3"/>
          <a:stretch>
            <a:fillRect/>
          </a:stretch>
        </p:blipFill>
        <p:spPr>
          <a:xfrm>
            <a:off x="336176" y="1187927"/>
            <a:ext cx="8471647" cy="3629733"/>
          </a:xfrm>
          <a:prstGeom prst="rect">
            <a:avLst/>
          </a:prstGeom>
        </p:spPr>
      </p:pic>
    </p:spTree>
    <p:extLst>
      <p:ext uri="{BB962C8B-B14F-4D97-AF65-F5344CB8AC3E}">
        <p14:creationId xmlns:p14="http://schemas.microsoft.com/office/powerpoint/2010/main" val="3154570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ea typeface="Ubuntu"/>
                <a:cs typeface="Calibri" panose="020F0502020204030204" pitchFamily="34" charset="0"/>
              </a:rPr>
              <a:t>Object Detection-Training</a:t>
            </a:r>
            <a:endParaRPr sz="2400" dirty="0">
              <a:latin typeface="Calibri" panose="020F0502020204030204" pitchFamily="34" charset="0"/>
              <a:ea typeface="Ubuntu"/>
              <a:cs typeface="Calibri" panose="020F0502020204030204" pitchFamily="34" charset="0"/>
              <a:sym typeface="Ubuntu"/>
            </a:endParaRPr>
          </a:p>
        </p:txBody>
      </p:sp>
      <p:sp>
        <p:nvSpPr>
          <p:cNvPr id="2" name="TextBox 1"/>
          <p:cNvSpPr txBox="1"/>
          <p:nvPr/>
        </p:nvSpPr>
        <p:spPr>
          <a:xfrm>
            <a:off x="247539" y="449263"/>
            <a:ext cx="8262209" cy="1384995"/>
          </a:xfrm>
          <a:prstGeom prst="rect">
            <a:avLst/>
          </a:prstGeom>
          <a:noFill/>
        </p:spPr>
        <p:txBody>
          <a:bodyPr wrap="square" rtlCol="0">
            <a:spAutoFit/>
          </a:bodyPr>
          <a:lstStyle/>
          <a:p>
            <a:pPr>
              <a:lnSpc>
                <a:spcPct val="150000"/>
              </a:lnSpc>
            </a:pPr>
            <a:r>
              <a:rPr lang="en-IN" b="1" dirty="0" smtClean="0">
                <a:latin typeface="Calibri" panose="020F0502020204030204" pitchFamily="34" charset="0"/>
                <a:cs typeface="Calibri" panose="020F0502020204030204" pitchFamily="34" charset="0"/>
              </a:rPr>
              <a:t>Data Load and processing</a:t>
            </a:r>
          </a:p>
          <a:p>
            <a:pPr>
              <a:lnSpc>
                <a:spcPct val="150000"/>
              </a:lnSpc>
            </a:pPr>
            <a:r>
              <a:rPr lang="en-IN" dirty="0" smtClean="0">
                <a:latin typeface="Calibri" panose="020F0502020204030204" pitchFamily="34" charset="0"/>
                <a:cs typeface="Calibri" panose="020F0502020204030204" pitchFamily="34" charset="0"/>
              </a:rPr>
              <a:t>Create spark context and read </a:t>
            </a:r>
            <a:r>
              <a:rPr lang="en-IN" dirty="0">
                <a:latin typeface="Calibri" panose="020F0502020204030204" pitchFamily="34" charset="0"/>
                <a:cs typeface="Calibri" panose="020F0502020204030204" pitchFamily="34" charset="0"/>
              </a:rPr>
              <a:t>images from S3(AWS</a:t>
            </a:r>
            <a:r>
              <a:rPr lang="en-IN" b="1" dirty="0" smtClean="0">
                <a:latin typeface="Calibri" panose="020F0502020204030204" pitchFamily="34" charset="0"/>
                <a:cs typeface="Calibri" panose="020F0502020204030204" pitchFamily="34" charset="0"/>
              </a:rPr>
              <a:t>). </a:t>
            </a:r>
            <a:r>
              <a:rPr lang="en-IN" dirty="0" smtClean="0">
                <a:latin typeface="Calibri" panose="020F0502020204030204" pitchFamily="34" charset="0"/>
                <a:cs typeface="Calibri" panose="020F0502020204030204" pitchFamily="34" charset="0"/>
              </a:rPr>
              <a:t>Load train and validation data from S3. (Train data is  split randomly into train and test) for trained model validation. </a:t>
            </a:r>
          </a:p>
          <a:p>
            <a:pPr>
              <a:lnSpc>
                <a:spcPct val="150000"/>
              </a:lnSpc>
            </a:pPr>
            <a:r>
              <a:rPr lang="en-IN" dirty="0" smtClean="0">
                <a:latin typeface="Calibri" panose="020F0502020204030204" pitchFamily="34" charset="0"/>
                <a:cs typeface="Calibri" panose="020F0502020204030204" pitchFamily="34" charset="0"/>
              </a:rPr>
              <a:t>Load pre trained SSD(Single </a:t>
            </a:r>
            <a:r>
              <a:rPr lang="en-IN" dirty="0">
                <a:latin typeface="Calibri" panose="020F0502020204030204" pitchFamily="34" charset="0"/>
                <a:cs typeface="Calibri" panose="020F0502020204030204" pitchFamily="34" charset="0"/>
              </a:rPr>
              <a:t>Shot Multibox </a:t>
            </a:r>
            <a:r>
              <a:rPr lang="en-IN" dirty="0" smtClean="0">
                <a:latin typeface="Calibri" panose="020F0502020204030204" pitchFamily="34" charset="0"/>
                <a:cs typeface="Calibri" panose="020F0502020204030204" pitchFamily="34" charset="0"/>
              </a:rPr>
              <a:t>Detector) model and weights to train using given images.</a:t>
            </a:r>
            <a:endParaRPr lang="en-IN" dirty="0">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3"/>
          <a:stretch>
            <a:fillRect/>
          </a:stretch>
        </p:blipFill>
        <p:spPr>
          <a:xfrm>
            <a:off x="177421" y="1951631"/>
            <a:ext cx="8850573" cy="2918028"/>
          </a:xfrm>
          <a:prstGeom prst="rect">
            <a:avLst/>
          </a:prstGeom>
        </p:spPr>
      </p:pic>
    </p:spTree>
    <p:extLst>
      <p:ext uri="{BB962C8B-B14F-4D97-AF65-F5344CB8AC3E}">
        <p14:creationId xmlns:p14="http://schemas.microsoft.com/office/powerpoint/2010/main" val="527673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ea typeface="Ubuntu"/>
                <a:cs typeface="Calibri" panose="020F0502020204030204" pitchFamily="34" charset="0"/>
              </a:rPr>
              <a:t>Object Detection - Train</a:t>
            </a:r>
            <a:endParaRPr sz="2400" dirty="0">
              <a:latin typeface="Calibri" panose="020F0502020204030204" pitchFamily="34" charset="0"/>
              <a:ea typeface="Ubuntu"/>
              <a:cs typeface="Calibri" panose="020F0502020204030204" pitchFamily="34" charset="0"/>
              <a:sym typeface="Ubuntu"/>
            </a:endParaRPr>
          </a:p>
        </p:txBody>
      </p:sp>
      <p:sp>
        <p:nvSpPr>
          <p:cNvPr id="2" name="TextBox 1"/>
          <p:cNvSpPr txBox="1"/>
          <p:nvPr/>
        </p:nvSpPr>
        <p:spPr>
          <a:xfrm>
            <a:off x="247539" y="449263"/>
            <a:ext cx="7040365" cy="1384995"/>
          </a:xfrm>
          <a:prstGeom prst="rect">
            <a:avLst/>
          </a:prstGeom>
          <a:noFill/>
        </p:spPr>
        <p:txBody>
          <a:bodyPr wrap="square" rtlCol="0">
            <a:spAutoFit/>
          </a:bodyPr>
          <a:lstStyle/>
          <a:p>
            <a:pPr>
              <a:lnSpc>
                <a:spcPct val="150000"/>
              </a:lnSpc>
            </a:pPr>
            <a:r>
              <a:rPr lang="en-IN" b="1" dirty="0" smtClean="0">
                <a:latin typeface="Calibri" panose="020F0502020204030204" pitchFamily="34" charset="0"/>
                <a:cs typeface="Calibri" panose="020F0502020204030204" pitchFamily="34" charset="0"/>
              </a:rPr>
              <a:t>SSD Multibox (</a:t>
            </a:r>
            <a:r>
              <a:rPr lang="en-IN" dirty="0">
                <a:latin typeface="Calibri" panose="020F0502020204030204" pitchFamily="34" charset="0"/>
                <a:cs typeface="Calibri" panose="020F0502020204030204" pitchFamily="34" charset="0"/>
              </a:rPr>
              <a:t>short for Single Shot Multibox Detector) is a neural network that can detect and locate objects in an image in a single forward pass. The network is trained in a supervised manner on a dataset of images where a bounding box and a class label is given for each object of interest</a:t>
            </a:r>
            <a:r>
              <a:rPr lang="en-IN" dirty="0" smtClean="0">
                <a:latin typeface="Calibri" panose="020F0502020204030204" pitchFamily="34" charset="0"/>
                <a:cs typeface="Calibri" panose="020F0502020204030204" pitchFamily="34" charset="0"/>
              </a:rPr>
              <a:t>.</a:t>
            </a:r>
            <a:endParaRPr lang="en-IN" b="1" dirty="0">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3"/>
          <a:stretch>
            <a:fillRect/>
          </a:stretch>
        </p:blipFill>
        <p:spPr>
          <a:xfrm>
            <a:off x="304800" y="1787856"/>
            <a:ext cx="8534400" cy="3186965"/>
          </a:xfrm>
          <a:prstGeom prst="rect">
            <a:avLst/>
          </a:prstGeom>
        </p:spPr>
      </p:pic>
    </p:spTree>
    <p:extLst>
      <p:ext uri="{BB962C8B-B14F-4D97-AF65-F5344CB8AC3E}">
        <p14:creationId xmlns:p14="http://schemas.microsoft.com/office/powerpoint/2010/main" val="1329876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ea typeface="Ubuntu"/>
                <a:cs typeface="Calibri" panose="020F0502020204030204" pitchFamily="34" charset="0"/>
              </a:rPr>
              <a:t>Spark cluster configuration</a:t>
            </a:r>
            <a:endParaRPr sz="2400" dirty="0">
              <a:latin typeface="Calibri" panose="020F0502020204030204" pitchFamily="34" charset="0"/>
              <a:ea typeface="Ubuntu"/>
              <a:cs typeface="Calibri" panose="020F0502020204030204" pitchFamily="34" charset="0"/>
              <a:sym typeface="Ubuntu"/>
            </a:endParaRPr>
          </a:p>
        </p:txBody>
      </p:sp>
      <p:sp>
        <p:nvSpPr>
          <p:cNvPr id="2" name="TextBox 1"/>
          <p:cNvSpPr txBox="1"/>
          <p:nvPr/>
        </p:nvSpPr>
        <p:spPr>
          <a:xfrm>
            <a:off x="247539" y="449263"/>
            <a:ext cx="8262209" cy="307777"/>
          </a:xfrm>
          <a:prstGeom prst="rect">
            <a:avLst/>
          </a:prstGeom>
          <a:noFill/>
        </p:spPr>
        <p:txBody>
          <a:bodyPr wrap="square" rtlCol="0">
            <a:spAutoFit/>
          </a:bodyPr>
          <a:lstStyle/>
          <a:p>
            <a:r>
              <a:rPr lang="en-IN" dirty="0" smtClean="0">
                <a:latin typeface="Calibri" panose="020F0502020204030204" pitchFamily="34" charset="0"/>
                <a:cs typeface="Calibri" panose="020F0502020204030204" pitchFamily="34" charset="0"/>
              </a:rPr>
              <a:t>Spark cluster is created with 3 instances using </a:t>
            </a:r>
            <a:r>
              <a:rPr lang="en-IN" dirty="0">
                <a:latin typeface="Calibri" panose="020F0502020204030204" pitchFamily="34" charset="0"/>
                <a:cs typeface="Calibri" panose="020F0502020204030204" pitchFamily="34" charset="0"/>
              </a:rPr>
              <a:t>Amazon Elastic Container Registry (</a:t>
            </a:r>
            <a:r>
              <a:rPr lang="en-IN" b="1" dirty="0">
                <a:latin typeface="Calibri" panose="020F0502020204030204" pitchFamily="34" charset="0"/>
                <a:cs typeface="Calibri" panose="020F0502020204030204" pitchFamily="34" charset="0"/>
              </a:rPr>
              <a:t>ECR</a:t>
            </a:r>
            <a:r>
              <a:rPr lang="en-IN" dirty="0">
                <a:latin typeface="Calibri" panose="020F0502020204030204" pitchFamily="34" charset="0"/>
                <a:cs typeface="Calibri" panose="020F0502020204030204" pitchFamily="34" charset="0"/>
              </a:rPr>
              <a:t>) </a:t>
            </a:r>
            <a:r>
              <a:rPr lang="en-IN" dirty="0" smtClean="0">
                <a:latin typeface="Calibri" panose="020F0502020204030204" pitchFamily="34" charset="0"/>
                <a:cs typeface="Calibri" panose="020F0502020204030204" pitchFamily="34" charset="0"/>
              </a:rPr>
              <a:t>.</a:t>
            </a:r>
            <a:endParaRPr lang="en-IN"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stretch>
            <a:fillRect/>
          </a:stretch>
        </p:blipFill>
        <p:spPr>
          <a:xfrm>
            <a:off x="354842" y="803330"/>
            <a:ext cx="8154906" cy="1094486"/>
          </a:xfrm>
          <a:prstGeom prst="rect">
            <a:avLst/>
          </a:prstGeom>
        </p:spPr>
      </p:pic>
      <p:sp>
        <p:nvSpPr>
          <p:cNvPr id="5" name="TextBox 4"/>
          <p:cNvSpPr txBox="1"/>
          <p:nvPr/>
        </p:nvSpPr>
        <p:spPr>
          <a:xfrm>
            <a:off x="247539" y="1897816"/>
            <a:ext cx="8118539" cy="307777"/>
          </a:xfrm>
          <a:prstGeom prst="rect">
            <a:avLst/>
          </a:prstGeom>
          <a:noFill/>
        </p:spPr>
        <p:txBody>
          <a:bodyPr wrap="square" rtlCol="0">
            <a:spAutoFit/>
          </a:bodyPr>
          <a:lstStyle/>
          <a:p>
            <a:r>
              <a:rPr lang="en-IN" dirty="0" smtClean="0">
                <a:latin typeface="Calibri" panose="020F0502020204030204" pitchFamily="34" charset="0"/>
                <a:cs typeface="Calibri" panose="020F0502020204030204" pitchFamily="34" charset="0"/>
              </a:rPr>
              <a:t>Jar files are created for the scala modules and deployed in the cluster mode in end node.   </a:t>
            </a:r>
            <a:endParaRPr lang="en-IN" dirty="0">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4"/>
          <a:stretch>
            <a:fillRect/>
          </a:stretch>
        </p:blipFill>
        <p:spPr>
          <a:xfrm>
            <a:off x="81887" y="2205593"/>
            <a:ext cx="8980226" cy="832999"/>
          </a:xfrm>
          <a:prstGeom prst="rect">
            <a:avLst/>
          </a:prstGeom>
        </p:spPr>
      </p:pic>
      <p:pic>
        <p:nvPicPr>
          <p:cNvPr id="9" name="Picture 8"/>
          <p:cNvPicPr>
            <a:picLocks noChangeAspect="1"/>
          </p:cNvPicPr>
          <p:nvPr/>
        </p:nvPicPr>
        <p:blipFill>
          <a:blip r:embed="rId5"/>
          <a:stretch>
            <a:fillRect/>
          </a:stretch>
        </p:blipFill>
        <p:spPr>
          <a:xfrm>
            <a:off x="247538" y="3192638"/>
            <a:ext cx="8207249" cy="1741027"/>
          </a:xfrm>
          <a:prstGeom prst="rect">
            <a:avLst/>
          </a:prstGeom>
        </p:spPr>
      </p:pic>
    </p:spTree>
    <p:extLst>
      <p:ext uri="{BB962C8B-B14F-4D97-AF65-F5344CB8AC3E}">
        <p14:creationId xmlns:p14="http://schemas.microsoft.com/office/powerpoint/2010/main" val="3829067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Object Detection"/>
          <p:cNvSpPr txBox="1">
            <a:spLocks noGrp="1"/>
          </p:cNvSpPr>
          <p:nvPr>
            <p:ph type="subTitle" idx="1"/>
          </p:nvPr>
        </p:nvSpPr>
        <p:spPr>
          <a:xfrm>
            <a:off x="0" y="0"/>
            <a:ext cx="9144000" cy="490225"/>
          </a:xfrm>
          <a:prstGeom prst="rect">
            <a:avLst/>
          </a:prstGeom>
        </p:spPr>
        <p:txBody>
          <a:bodyPr/>
          <a:lstStyle>
            <a:lvl1pPr algn="l"/>
          </a:lstStyle>
          <a:p>
            <a:pPr algn="ctr"/>
            <a:r>
              <a:rPr sz="2400" dirty="0">
                <a:solidFill>
                  <a:schemeClr val="tx1"/>
                </a:solidFill>
                <a:latin typeface="Calibri" panose="020F0502020204030204" pitchFamily="34" charset="0"/>
                <a:cs typeface="Calibri" panose="020F0502020204030204" pitchFamily="34" charset="0"/>
              </a:rPr>
              <a:t>Object Detection</a:t>
            </a:r>
          </a:p>
        </p:txBody>
      </p:sp>
      <p:sp>
        <p:nvSpPr>
          <p:cNvPr id="120" name="In object detection , we want to predict where one or multiple objects are located in an image. Usually when we do object detection we generally mean classification and localization together. i.e. our neural net is trained in a certain way that it tells the type of image as well as the location of the of the object in image."/>
          <p:cNvSpPr txBox="1"/>
          <p:nvPr/>
        </p:nvSpPr>
        <p:spPr>
          <a:xfrm>
            <a:off x="715247" y="650001"/>
            <a:ext cx="6462215" cy="1336504"/>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defTabSz="241082">
              <a:lnSpc>
                <a:spcPts val="1951"/>
              </a:lnSpc>
              <a:defRPr sz="1600" b="0">
                <a:solidFill>
                  <a:srgbClr val="555555"/>
                </a:solidFill>
              </a:defRPr>
            </a:pPr>
            <a:r>
              <a:rPr dirty="0">
                <a:latin typeface="Calibri" panose="020F0502020204030204" pitchFamily="34" charset="0"/>
                <a:cs typeface="Calibri" panose="020F0502020204030204" pitchFamily="34" charset="0"/>
              </a:rPr>
              <a:t>In object detection , we want to predict </a:t>
            </a:r>
            <a:r>
              <a:rPr b="1" dirty="0">
                <a:latin typeface="Calibri" panose="020F0502020204030204" pitchFamily="34" charset="0"/>
                <a:cs typeface="Calibri" panose="020F0502020204030204" pitchFamily="34" charset="0"/>
              </a:rPr>
              <a:t>where</a:t>
            </a:r>
            <a:r>
              <a:rPr dirty="0">
                <a:latin typeface="Calibri" panose="020F0502020204030204" pitchFamily="34" charset="0"/>
                <a:cs typeface="Calibri" panose="020F0502020204030204" pitchFamily="34" charset="0"/>
              </a:rPr>
              <a:t> one or multiple objects are located in an image. Usually when we do object detection we generally mean classification and localization together. i.e. our neural net is trained in a certain way that it tells the type of image as well as the location of the of the object in image.</a:t>
            </a:r>
          </a:p>
        </p:txBody>
      </p:sp>
      <p:pic>
        <p:nvPicPr>
          <p:cNvPr id="121" name="Screen Shot 2019-12-06 at 11.38.31 AM.png" descr="Screen Shot 2019-12-06 at 11.38.31 AM.png"/>
          <p:cNvPicPr>
            <a:picLocks noChangeAspect="1"/>
          </p:cNvPicPr>
          <p:nvPr/>
        </p:nvPicPr>
        <p:blipFill>
          <a:blip r:embed="rId2">
            <a:extLst/>
          </a:blip>
          <a:stretch>
            <a:fillRect/>
          </a:stretch>
        </p:blipFill>
        <p:spPr>
          <a:xfrm>
            <a:off x="1611267" y="2265528"/>
            <a:ext cx="4670177" cy="2402006"/>
          </a:xfrm>
          <a:prstGeom prst="rect">
            <a:avLst/>
          </a:prstGeom>
          <a:ln w="12700">
            <a:miter lim="400000"/>
          </a:ln>
        </p:spPr>
      </p:pic>
    </p:spTree>
    <p:extLst>
      <p:ext uri="{BB962C8B-B14F-4D97-AF65-F5344CB8AC3E}">
        <p14:creationId xmlns:p14="http://schemas.microsoft.com/office/powerpoint/2010/main" val="22133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cs typeface="Calibri" panose="020F0502020204030204" pitchFamily="34" charset="0"/>
              </a:rPr>
              <a:t>Content</a:t>
            </a:r>
            <a:endParaRPr sz="2400" dirty="0">
              <a:latin typeface="Calibri" panose="020F0502020204030204" pitchFamily="34" charset="0"/>
              <a:ea typeface="Ubuntu"/>
              <a:cs typeface="Calibri" panose="020F0502020204030204" pitchFamily="34" charset="0"/>
              <a:sym typeface="Ubuntu"/>
            </a:endParaRPr>
          </a:p>
        </p:txBody>
      </p:sp>
      <p:sp>
        <p:nvSpPr>
          <p:cNvPr id="189" name="Google Shape;189;p31"/>
          <p:cNvSpPr txBox="1"/>
          <p:nvPr/>
        </p:nvSpPr>
        <p:spPr>
          <a:xfrm>
            <a:off x="464025" y="1227185"/>
            <a:ext cx="9144000" cy="2763826"/>
          </a:xfrm>
          <a:prstGeom prst="rect">
            <a:avLst/>
          </a:prstGeom>
          <a:noFill/>
          <a:ln>
            <a:noFill/>
          </a:ln>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IN" dirty="0" smtClean="0">
                <a:latin typeface="Calibri" panose="020F0502020204030204" pitchFamily="34" charset="0"/>
                <a:ea typeface="Ubuntu"/>
                <a:cs typeface="Calibri" panose="020F0502020204030204" pitchFamily="34" charset="0"/>
                <a:sym typeface="Ubuntu"/>
              </a:rPr>
              <a:t>Project Outline</a:t>
            </a:r>
          </a:p>
          <a:p>
            <a:pPr marL="285750" lvl="0" indent="-285750">
              <a:buFont typeface="Arial" panose="020B0604020202020204" pitchFamily="34" charset="0"/>
              <a:buChar char="•"/>
            </a:pPr>
            <a:r>
              <a:rPr lang="en-IN" dirty="0" smtClean="0">
                <a:latin typeface="Calibri" panose="020F0502020204030204" pitchFamily="34" charset="0"/>
                <a:ea typeface="Ubuntu"/>
                <a:cs typeface="Calibri" panose="020F0502020204030204" pitchFamily="34" charset="0"/>
                <a:sym typeface="Ubuntu"/>
              </a:rPr>
              <a:t>Design &amp; Methodology</a:t>
            </a:r>
          </a:p>
          <a:p>
            <a:pPr marL="285750" lvl="0" indent="-285750">
              <a:buFont typeface="Arial" panose="020B0604020202020204" pitchFamily="34" charset="0"/>
              <a:buChar char="•"/>
            </a:pPr>
            <a:r>
              <a:rPr lang="en-IN" dirty="0" smtClean="0">
                <a:latin typeface="Calibri" panose="020F0502020204030204" pitchFamily="34" charset="0"/>
                <a:ea typeface="Ubuntu"/>
                <a:cs typeface="Calibri" panose="020F0502020204030204" pitchFamily="34" charset="0"/>
                <a:sym typeface="Ubuntu"/>
              </a:rPr>
              <a:t>Acceptance Criteria</a:t>
            </a:r>
          </a:p>
          <a:p>
            <a:pPr marL="285750" lvl="0" indent="-285750">
              <a:buFont typeface="Arial" panose="020B0604020202020204" pitchFamily="34" charset="0"/>
              <a:buChar char="•"/>
            </a:pPr>
            <a:r>
              <a:rPr lang="en-IN" dirty="0" smtClean="0">
                <a:latin typeface="Calibri" panose="020F0502020204030204" pitchFamily="34" charset="0"/>
                <a:ea typeface="Ubuntu"/>
                <a:cs typeface="Calibri" panose="020F0502020204030204" pitchFamily="34" charset="0"/>
                <a:sym typeface="Ubuntu"/>
              </a:rPr>
              <a:t>Image Classification</a:t>
            </a:r>
          </a:p>
          <a:p>
            <a:pPr marL="285750" lvl="0" indent="-285750">
              <a:buFont typeface="Arial" panose="020B0604020202020204" pitchFamily="34" charset="0"/>
              <a:buChar char="•"/>
            </a:pPr>
            <a:r>
              <a:rPr lang="en-IN" dirty="0" smtClean="0">
                <a:latin typeface="Calibri" panose="020F0502020204030204" pitchFamily="34" charset="0"/>
                <a:ea typeface="Ubuntu"/>
                <a:cs typeface="Calibri" panose="020F0502020204030204" pitchFamily="34" charset="0"/>
                <a:sym typeface="Ubuntu"/>
              </a:rPr>
              <a:t>Object Detection Train</a:t>
            </a:r>
          </a:p>
          <a:p>
            <a:pPr marL="285750" lvl="0" indent="-285750">
              <a:buFont typeface="Arial" panose="020B0604020202020204" pitchFamily="34" charset="0"/>
              <a:buChar char="•"/>
            </a:pPr>
            <a:r>
              <a:rPr lang="en-IN" dirty="0" smtClean="0">
                <a:latin typeface="Calibri" panose="020F0502020204030204" pitchFamily="34" charset="0"/>
                <a:ea typeface="Ubuntu"/>
                <a:cs typeface="Calibri" panose="020F0502020204030204" pitchFamily="34" charset="0"/>
                <a:sym typeface="Ubuntu"/>
              </a:rPr>
              <a:t>Object Detection Test</a:t>
            </a:r>
          </a:p>
          <a:p>
            <a:pPr marL="285750" lvl="0" indent="-285750">
              <a:buFont typeface="Arial" panose="020B0604020202020204" pitchFamily="34" charset="0"/>
              <a:buChar char="•"/>
            </a:pPr>
            <a:r>
              <a:rPr lang="en-IN" dirty="0" smtClean="0">
                <a:latin typeface="Calibri" panose="020F0502020204030204" pitchFamily="34" charset="0"/>
                <a:ea typeface="Ubuntu"/>
                <a:cs typeface="Calibri" panose="020F0502020204030204" pitchFamily="34" charset="0"/>
                <a:sym typeface="Ubuntu"/>
              </a:rPr>
              <a:t>Challenges &amp; Limitations</a:t>
            </a:r>
          </a:p>
          <a:p>
            <a:pPr marL="285750" lvl="0" indent="-285750">
              <a:buFont typeface="Arial" panose="020B0604020202020204" pitchFamily="34" charset="0"/>
              <a:buChar char="•"/>
            </a:pPr>
            <a:r>
              <a:rPr lang="en-IN" dirty="0" smtClean="0">
                <a:latin typeface="Calibri" panose="020F0502020204030204" pitchFamily="34" charset="0"/>
                <a:ea typeface="Ubuntu"/>
                <a:cs typeface="Calibri" panose="020F0502020204030204" pitchFamily="34" charset="0"/>
                <a:sym typeface="Ubuntu"/>
              </a:rPr>
              <a:t>Future Scope</a:t>
            </a:r>
          </a:p>
          <a:p>
            <a:pPr marL="285750" lvl="0" indent="-285750">
              <a:buFont typeface="Arial" panose="020B0604020202020204" pitchFamily="34" charset="0"/>
              <a:buChar char="•"/>
            </a:pPr>
            <a:endParaRPr lang="en-IN" dirty="0" smtClean="0">
              <a:latin typeface="Calibri" panose="020F0502020204030204" pitchFamily="34" charset="0"/>
              <a:ea typeface="Ubuntu"/>
              <a:cs typeface="Calibri" panose="020F0502020204030204" pitchFamily="34" charset="0"/>
              <a:sym typeface="Ubuntu"/>
            </a:endParaRPr>
          </a:p>
          <a:p>
            <a:pPr marL="285750" lvl="0" indent="-285750">
              <a:buFont typeface="Arial" panose="020B0604020202020204" pitchFamily="34" charset="0"/>
              <a:buChar char="•"/>
            </a:pPr>
            <a:endParaRPr lang="en-IN" dirty="0" smtClean="0">
              <a:latin typeface="Calibri" panose="020F0502020204030204" pitchFamily="34" charset="0"/>
              <a:ea typeface="Ubuntu"/>
              <a:cs typeface="Calibri" panose="020F0502020204030204" pitchFamily="34" charset="0"/>
              <a:sym typeface="Ubuntu"/>
            </a:endParaRPr>
          </a:p>
          <a:p>
            <a:pPr marL="285750" lvl="0" indent="-285750">
              <a:buFont typeface="Arial" panose="020B0604020202020204" pitchFamily="34" charset="0"/>
              <a:buChar char="•"/>
            </a:pPr>
            <a:endParaRPr dirty="0">
              <a:latin typeface="Calibri" panose="020F0502020204030204" pitchFamily="34" charset="0"/>
              <a:ea typeface="Ubuntu"/>
              <a:cs typeface="Calibri" panose="020F0502020204030204" pitchFamily="34" charset="0"/>
              <a:sym typeface="Ubuntu"/>
            </a:endParaRPr>
          </a:p>
        </p:txBody>
      </p:sp>
    </p:spTree>
    <p:extLst>
      <p:ext uri="{BB962C8B-B14F-4D97-AF65-F5344CB8AC3E}">
        <p14:creationId xmlns:p14="http://schemas.microsoft.com/office/powerpoint/2010/main" val="3013458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How Neural Net is helping us?"/>
          <p:cNvSpPr txBox="1">
            <a:spLocks noGrp="1"/>
          </p:cNvSpPr>
          <p:nvPr>
            <p:ph type="subTitle" idx="1"/>
          </p:nvPr>
        </p:nvSpPr>
        <p:spPr>
          <a:xfrm>
            <a:off x="0" y="12013"/>
            <a:ext cx="9144000" cy="596057"/>
          </a:xfrm>
          <a:prstGeom prst="rect">
            <a:avLst/>
          </a:prstGeom>
        </p:spPr>
        <p:txBody>
          <a:bodyPr/>
          <a:lstStyle>
            <a:lvl1pPr algn="l" defTabSz="537463">
              <a:defRPr sz="3404"/>
            </a:lvl1pPr>
          </a:lstStyle>
          <a:p>
            <a:pPr algn="ctr"/>
            <a:r>
              <a:rPr sz="2400" dirty="0">
                <a:solidFill>
                  <a:schemeClr val="tx1"/>
                </a:solidFill>
                <a:latin typeface="Calibri" panose="020F0502020204030204" pitchFamily="34" charset="0"/>
                <a:cs typeface="Calibri" panose="020F0502020204030204" pitchFamily="34" charset="0"/>
              </a:rPr>
              <a:t>How Neural Net is helping us?</a:t>
            </a:r>
          </a:p>
        </p:txBody>
      </p:sp>
      <p:sp>
        <p:nvSpPr>
          <p:cNvPr id="124" name="Neural network is trained in such a way that it predicts the coordinates of the rectangle surrounding an object, known as the bounding box, and further it classifies the object within that bounding box. The classification part is almost always done using a convolutional neural network. For the bounding box predictions, several approaches exist with different speed and accuracy characteristics."/>
          <p:cNvSpPr txBox="1"/>
          <p:nvPr/>
        </p:nvSpPr>
        <p:spPr>
          <a:xfrm>
            <a:off x="696035" y="608070"/>
            <a:ext cx="6448567" cy="1592984"/>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defTabSz="241082">
              <a:lnSpc>
                <a:spcPts val="1951"/>
              </a:lnSpc>
              <a:defRPr sz="1600" b="0">
                <a:solidFill>
                  <a:srgbClr val="555555"/>
                </a:solidFill>
              </a:defRPr>
            </a:pPr>
            <a:r>
              <a:rPr dirty="0" smtClean="0">
                <a:latin typeface="Calibri" panose="020F0502020204030204" pitchFamily="34" charset="0"/>
                <a:cs typeface="Calibri" panose="020F0502020204030204" pitchFamily="34" charset="0"/>
              </a:rPr>
              <a:t>Neural network is trained in such a way that it predicts the coordinates of the rectangle surrounding an object, known as the </a:t>
            </a:r>
            <a:r>
              <a:rPr b="1" dirty="0" smtClean="0">
                <a:latin typeface="Calibri" panose="020F0502020204030204" pitchFamily="34" charset="0"/>
                <a:cs typeface="Calibri" panose="020F0502020204030204" pitchFamily="34" charset="0"/>
              </a:rPr>
              <a:t>bounding box</a:t>
            </a:r>
            <a:r>
              <a:rPr dirty="0" smtClean="0">
                <a:latin typeface="Calibri" panose="020F0502020204030204" pitchFamily="34" charset="0"/>
                <a:cs typeface="Calibri" panose="020F0502020204030204" pitchFamily="34" charset="0"/>
              </a:rPr>
              <a:t>, and further it classifies the object within that bounding box. The classification part is almost always done using a convolutional </a:t>
            </a:r>
            <a:r>
              <a:rPr dirty="0">
                <a:latin typeface="Calibri" panose="020F0502020204030204" pitchFamily="34" charset="0"/>
                <a:cs typeface="Calibri" panose="020F0502020204030204" pitchFamily="34" charset="0"/>
              </a:rPr>
              <a:t>neural network. For the bounding box predictions, several approaches exist with different speed and accuracy characteristics.</a:t>
            </a:r>
          </a:p>
        </p:txBody>
      </p:sp>
      <p:pic>
        <p:nvPicPr>
          <p:cNvPr id="125" name="feedforward.jpg" descr="feedforward.jpg"/>
          <p:cNvPicPr>
            <a:picLocks noChangeAspect="1"/>
          </p:cNvPicPr>
          <p:nvPr/>
        </p:nvPicPr>
        <p:blipFill>
          <a:blip r:embed="rId2">
            <a:extLst/>
          </a:blip>
          <a:stretch>
            <a:fillRect/>
          </a:stretch>
        </p:blipFill>
        <p:spPr>
          <a:xfrm>
            <a:off x="2310182" y="2240803"/>
            <a:ext cx="4523636" cy="1739168"/>
          </a:xfrm>
          <a:prstGeom prst="rect">
            <a:avLst/>
          </a:prstGeom>
          <a:ln w="12700">
            <a:miter lim="400000"/>
          </a:ln>
        </p:spPr>
      </p:pic>
    </p:spTree>
    <p:extLst>
      <p:ext uri="{BB962C8B-B14F-4D97-AF65-F5344CB8AC3E}">
        <p14:creationId xmlns:p14="http://schemas.microsoft.com/office/powerpoint/2010/main" val="1427716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nsor flow Object Detection API is an open source framework built on top of tensor flow that makes it easy to construct , train  and deploy object detection model"/>
          <p:cNvSpPr txBox="1"/>
          <p:nvPr/>
        </p:nvSpPr>
        <p:spPr>
          <a:xfrm>
            <a:off x="155960" y="551083"/>
            <a:ext cx="8851562" cy="484988"/>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lvl1pPr algn="l"/>
          </a:lstStyle>
          <a:p>
            <a:r>
              <a:rPr dirty="0">
                <a:latin typeface="Calibri" panose="020F0502020204030204" pitchFamily="34" charset="0"/>
                <a:cs typeface="Calibri" panose="020F0502020204030204" pitchFamily="34" charset="0"/>
              </a:rPr>
              <a:t>Tensor flow Object Detection API is an open source framework built on top of tensor flow that makes it easy to </a:t>
            </a:r>
            <a:endParaRPr lang="en-IN" dirty="0" smtClean="0">
              <a:latin typeface="Calibri" panose="020F0502020204030204" pitchFamily="34" charset="0"/>
              <a:cs typeface="Calibri" panose="020F0502020204030204" pitchFamily="34" charset="0"/>
            </a:endParaRPr>
          </a:p>
          <a:p>
            <a:r>
              <a:rPr dirty="0" smtClean="0">
                <a:latin typeface="Calibri" panose="020F0502020204030204" pitchFamily="34" charset="0"/>
                <a:cs typeface="Calibri" panose="020F0502020204030204" pitchFamily="34" charset="0"/>
              </a:rPr>
              <a:t>construct </a:t>
            </a:r>
            <a:r>
              <a:rPr dirty="0">
                <a:latin typeface="Calibri" panose="020F0502020204030204" pitchFamily="34" charset="0"/>
                <a:cs typeface="Calibri" panose="020F0502020204030204" pitchFamily="34" charset="0"/>
              </a:rPr>
              <a:t>, train  and deploy object detection model</a:t>
            </a:r>
          </a:p>
        </p:txBody>
      </p:sp>
      <p:sp>
        <p:nvSpPr>
          <p:cNvPr id="128" name="API supports 2 model families SSD and faster R-CNN…"/>
          <p:cNvSpPr txBox="1"/>
          <p:nvPr/>
        </p:nvSpPr>
        <p:spPr>
          <a:xfrm>
            <a:off x="222239" y="3968494"/>
            <a:ext cx="2731747" cy="361878"/>
          </a:xfrm>
          <a:prstGeom prst="rect">
            <a:avLst/>
          </a:prstGeom>
          <a:ln w="12700">
            <a:miter lim="400000"/>
          </a:ln>
          <a:extLst>
            <a:ext uri="{C572A759-6A51-4108-AA02-DFA0A04FC94B}">
              <ma14:wrappingTextBoxFlag xmlns="" xmlns:ma14="http://schemas.microsoft.com/office/mac/drawingml/2011/main" val="1"/>
            </a:ext>
          </a:extLst>
        </p:spPr>
        <p:txBody>
          <a:bodyPr lIns="26789" tIns="26789" rIns="26789" bIns="26789" anchor="ctr">
            <a:spAutoFit/>
          </a:bodyPr>
          <a:lstStyle/>
          <a:p>
            <a:pPr algn="l">
              <a:defRPr sz="2000" b="0"/>
            </a:pPr>
            <a:endParaRPr dirty="0">
              <a:latin typeface="Calibri" panose="020F0502020204030204" pitchFamily="34" charset="0"/>
              <a:cs typeface="Calibri" panose="020F0502020204030204" pitchFamily="34" charset="0"/>
            </a:endParaRPr>
          </a:p>
        </p:txBody>
      </p:sp>
      <p:pic>
        <p:nvPicPr>
          <p:cNvPr id="129" name="Image" descr="Image"/>
          <p:cNvPicPr>
            <a:picLocks/>
          </p:cNvPicPr>
          <p:nvPr/>
        </p:nvPicPr>
        <p:blipFill>
          <a:blip r:embed="rId2">
            <a:extLst/>
          </a:blip>
          <a:stretch>
            <a:fillRect/>
          </a:stretch>
        </p:blipFill>
        <p:spPr>
          <a:xfrm>
            <a:off x="4485142" y="1599597"/>
            <a:ext cx="3348633" cy="2207596"/>
          </a:xfrm>
          <a:prstGeom prst="rect">
            <a:avLst/>
          </a:prstGeom>
          <a:ln w="12700">
            <a:miter lim="400000"/>
          </a:ln>
        </p:spPr>
      </p:pic>
      <p:sp>
        <p:nvSpPr>
          <p:cNvPr id="5" name="How Neural Net is helping us?"/>
          <p:cNvSpPr txBox="1">
            <a:spLocks/>
          </p:cNvSpPr>
          <p:nvPr/>
        </p:nvSpPr>
        <p:spPr>
          <a:xfrm>
            <a:off x="0" y="12013"/>
            <a:ext cx="9144000" cy="499778"/>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0" marR="0" lvl="0" indent="0" algn="l" defTabSz="537463" rtl="0">
              <a:lnSpc>
                <a:spcPct val="90000"/>
              </a:lnSpc>
              <a:spcBef>
                <a:spcPts val="0"/>
              </a:spcBef>
              <a:spcAft>
                <a:spcPts val="0"/>
              </a:spcAft>
              <a:buClr>
                <a:schemeClr val="dk1"/>
              </a:buClr>
              <a:buSzTx/>
              <a:buFont typeface="Ubuntu"/>
              <a:buNone/>
              <a:defRPr sz="3404" b="0" i="0" u="none" strike="noStrike" cap="none">
                <a:solidFill>
                  <a:schemeClr val="dk1"/>
                </a:solidFill>
                <a:latin typeface="Ubuntu"/>
                <a:ea typeface="Ubuntu"/>
                <a:cs typeface="Ubuntu"/>
                <a:sym typeface="Ubuntu"/>
              </a:defRPr>
            </a:lvl1pPr>
            <a:lvl2pPr marL="0" marR="0" lvl="1" indent="120541" algn="ctr" rtl="0">
              <a:lnSpc>
                <a:spcPct val="90000"/>
              </a:lnSpc>
              <a:spcBef>
                <a:spcPts val="0"/>
              </a:spcBef>
              <a:spcAft>
                <a:spcPts val="0"/>
              </a:spcAft>
              <a:buClr>
                <a:schemeClr val="dk1"/>
              </a:buClr>
              <a:buSzTx/>
              <a:buFont typeface="Ubuntu"/>
              <a:buNone/>
              <a:defRPr sz="1951" b="0" i="0" u="none" strike="noStrike" cap="none">
                <a:solidFill>
                  <a:schemeClr val="dk1"/>
                </a:solidFill>
                <a:latin typeface="Ubuntu"/>
                <a:ea typeface="Ubuntu"/>
                <a:cs typeface="Ubuntu"/>
                <a:sym typeface="Ubuntu"/>
              </a:defRPr>
            </a:lvl2pPr>
            <a:lvl3pPr marL="0" marR="0" lvl="2" indent="241082" algn="ctr" rtl="0">
              <a:lnSpc>
                <a:spcPct val="90000"/>
              </a:lnSpc>
              <a:spcBef>
                <a:spcPts val="0"/>
              </a:spcBef>
              <a:spcAft>
                <a:spcPts val="0"/>
              </a:spcAft>
              <a:buClr>
                <a:schemeClr val="dk1"/>
              </a:buClr>
              <a:buSzTx/>
              <a:buFont typeface="Ubuntu"/>
              <a:buNone/>
              <a:defRPr sz="1951" b="0" i="0" u="none" strike="noStrike" cap="none">
                <a:solidFill>
                  <a:schemeClr val="dk1"/>
                </a:solidFill>
                <a:latin typeface="Ubuntu"/>
                <a:ea typeface="Ubuntu"/>
                <a:cs typeface="Ubuntu"/>
                <a:sym typeface="Ubuntu"/>
              </a:defRPr>
            </a:lvl3pPr>
            <a:lvl4pPr marL="0" marR="0" lvl="3" indent="361622" algn="ctr" rtl="0">
              <a:lnSpc>
                <a:spcPct val="90000"/>
              </a:lnSpc>
              <a:spcBef>
                <a:spcPts val="0"/>
              </a:spcBef>
              <a:spcAft>
                <a:spcPts val="0"/>
              </a:spcAft>
              <a:buClr>
                <a:schemeClr val="dk1"/>
              </a:buClr>
              <a:buSzTx/>
              <a:buFont typeface="Ubuntu"/>
              <a:buNone/>
              <a:defRPr sz="1951" b="0" i="0" u="none" strike="noStrike" cap="none">
                <a:solidFill>
                  <a:schemeClr val="dk1"/>
                </a:solidFill>
                <a:latin typeface="Ubuntu"/>
                <a:ea typeface="Ubuntu"/>
                <a:cs typeface="Ubuntu"/>
                <a:sym typeface="Ubuntu"/>
              </a:defRPr>
            </a:lvl4pPr>
            <a:lvl5pPr marL="0" marR="0" lvl="4" indent="482163" algn="ctr" rtl="0">
              <a:lnSpc>
                <a:spcPct val="90000"/>
              </a:lnSpc>
              <a:spcBef>
                <a:spcPts val="0"/>
              </a:spcBef>
              <a:spcAft>
                <a:spcPts val="0"/>
              </a:spcAft>
              <a:buClr>
                <a:schemeClr val="dk1"/>
              </a:buClr>
              <a:buSzTx/>
              <a:buFont typeface="Ubuntu"/>
              <a:buNone/>
              <a:defRPr sz="1951" b="0" i="0" u="none" strike="noStrike" cap="none">
                <a:solidFill>
                  <a:schemeClr val="dk1"/>
                </a:solidFill>
                <a:latin typeface="Ubuntu"/>
                <a:ea typeface="Ubuntu"/>
                <a:cs typeface="Ubuntu"/>
                <a:sym typeface="Ubuntu"/>
              </a:defRPr>
            </a:lvl5pPr>
            <a:lvl6pPr marL="2743200" marR="0" lvl="5" indent="-314261" algn="l" rtl="0">
              <a:lnSpc>
                <a:spcPct val="90000"/>
              </a:lnSpc>
              <a:spcBef>
                <a:spcPts val="375"/>
              </a:spcBef>
              <a:spcAft>
                <a:spcPts val="0"/>
              </a:spcAft>
              <a:buClr>
                <a:schemeClr val="dk1"/>
              </a:buClr>
              <a:buSzPts val="1349"/>
              <a:buFont typeface="Ubuntu"/>
              <a:buChar char="•"/>
              <a:defRPr sz="1349" b="0" i="0" u="none" strike="noStrike" cap="none">
                <a:solidFill>
                  <a:schemeClr val="dk1"/>
                </a:solidFill>
                <a:latin typeface="Ubuntu"/>
                <a:ea typeface="Ubuntu"/>
                <a:cs typeface="Ubuntu"/>
                <a:sym typeface="Ubuntu"/>
              </a:defRPr>
            </a:lvl6pPr>
            <a:lvl7pPr marL="3200400" marR="0" lvl="6" indent="-314261" algn="l" rtl="0">
              <a:lnSpc>
                <a:spcPct val="90000"/>
              </a:lnSpc>
              <a:spcBef>
                <a:spcPts val="375"/>
              </a:spcBef>
              <a:spcAft>
                <a:spcPts val="0"/>
              </a:spcAft>
              <a:buClr>
                <a:schemeClr val="dk1"/>
              </a:buClr>
              <a:buSzPts val="1349"/>
              <a:buFont typeface="Ubuntu"/>
              <a:buChar char="•"/>
              <a:defRPr sz="1349" b="0" i="0" u="none" strike="noStrike" cap="none">
                <a:solidFill>
                  <a:schemeClr val="dk1"/>
                </a:solidFill>
                <a:latin typeface="Ubuntu"/>
                <a:ea typeface="Ubuntu"/>
                <a:cs typeface="Ubuntu"/>
                <a:sym typeface="Ubuntu"/>
              </a:defRPr>
            </a:lvl7pPr>
            <a:lvl8pPr marL="3657600" marR="0" lvl="7" indent="-314261" algn="l" rtl="0">
              <a:lnSpc>
                <a:spcPct val="90000"/>
              </a:lnSpc>
              <a:spcBef>
                <a:spcPts val="375"/>
              </a:spcBef>
              <a:spcAft>
                <a:spcPts val="0"/>
              </a:spcAft>
              <a:buClr>
                <a:schemeClr val="dk1"/>
              </a:buClr>
              <a:buSzPts val="1349"/>
              <a:buFont typeface="Ubuntu"/>
              <a:buChar char="•"/>
              <a:defRPr sz="1349" b="0" i="0" u="none" strike="noStrike" cap="none">
                <a:solidFill>
                  <a:schemeClr val="dk1"/>
                </a:solidFill>
                <a:latin typeface="Ubuntu"/>
                <a:ea typeface="Ubuntu"/>
                <a:cs typeface="Ubuntu"/>
                <a:sym typeface="Ubuntu"/>
              </a:defRPr>
            </a:lvl8pPr>
            <a:lvl9pPr marL="4114800" marR="0" lvl="8" indent="-314261" algn="l" rtl="0">
              <a:lnSpc>
                <a:spcPct val="90000"/>
              </a:lnSpc>
              <a:spcBef>
                <a:spcPts val="375"/>
              </a:spcBef>
              <a:spcAft>
                <a:spcPts val="0"/>
              </a:spcAft>
              <a:buClr>
                <a:schemeClr val="dk1"/>
              </a:buClr>
              <a:buSzPts val="1349"/>
              <a:buFont typeface="Ubuntu"/>
              <a:buChar char="•"/>
              <a:defRPr sz="1349" b="0" i="0" u="none" strike="noStrike" cap="none">
                <a:solidFill>
                  <a:schemeClr val="dk1"/>
                </a:solidFill>
                <a:latin typeface="Ubuntu"/>
                <a:ea typeface="Ubuntu"/>
                <a:cs typeface="Ubuntu"/>
                <a:sym typeface="Ubuntu"/>
              </a:defRPr>
            </a:lvl9pPr>
          </a:lstStyle>
          <a:p>
            <a:pPr algn="ctr"/>
            <a:r>
              <a:rPr lang="en-IN" sz="2400" dirty="0" smtClean="0">
                <a:latin typeface="Calibri" panose="020F0502020204030204" pitchFamily="34" charset="0"/>
                <a:cs typeface="Calibri" panose="020F0502020204030204" pitchFamily="34" charset="0"/>
              </a:rPr>
              <a:t>Tensor flow</a:t>
            </a:r>
            <a:endParaRPr lang="en-IN" sz="2400" dirty="0">
              <a:latin typeface="Calibri" panose="020F0502020204030204" pitchFamily="34" charset="0"/>
              <a:cs typeface="Calibri" panose="020F0502020204030204" pitchFamily="34" charset="0"/>
            </a:endParaRPr>
          </a:p>
        </p:txBody>
      </p:sp>
      <p:sp>
        <p:nvSpPr>
          <p:cNvPr id="2" name="TextBox 1"/>
          <p:cNvSpPr txBox="1"/>
          <p:nvPr/>
        </p:nvSpPr>
        <p:spPr>
          <a:xfrm>
            <a:off x="593678" y="1351128"/>
            <a:ext cx="3411940" cy="2462213"/>
          </a:xfrm>
          <a:prstGeom prst="rect">
            <a:avLst/>
          </a:prstGeom>
          <a:noFill/>
        </p:spPr>
        <p:txBody>
          <a:bodyPr wrap="square" rtlCol="0">
            <a:spAutoFit/>
          </a:bodyPr>
          <a:lstStyle/>
          <a:p>
            <a:endParaRPr lang="en-IN" dirty="0">
              <a:latin typeface="Calibri" panose="020F0502020204030204" pitchFamily="34" charset="0"/>
              <a:cs typeface="Calibri" panose="020F0502020204030204" pitchFamily="34" charset="0"/>
            </a:endParaRPr>
          </a:p>
          <a:p>
            <a:r>
              <a:rPr lang="en-IN" dirty="0">
                <a:latin typeface="Calibri" panose="020F0502020204030204" pitchFamily="34" charset="0"/>
                <a:cs typeface="Calibri" panose="020F0502020204030204" pitchFamily="34" charset="0"/>
              </a:rPr>
              <a:t>API supports 2 model families SSD and faster R-CNN</a:t>
            </a:r>
          </a:p>
          <a:p>
            <a:endParaRPr lang="en-IN" dirty="0">
              <a:latin typeface="Calibri" panose="020F0502020204030204" pitchFamily="34" charset="0"/>
              <a:cs typeface="Calibri" panose="020F0502020204030204" pitchFamily="34" charset="0"/>
            </a:endParaRPr>
          </a:p>
          <a:p>
            <a:r>
              <a:rPr lang="en-IN" dirty="0">
                <a:latin typeface="Calibri" panose="020F0502020204030204" pitchFamily="34" charset="0"/>
                <a:cs typeface="Calibri" panose="020F0502020204030204" pitchFamily="34" charset="0"/>
              </a:rPr>
              <a:t>Tensor flow OD API is also used to train model for oneself and we have incorporated with our project. Although we used the already existing pre trained model i.e SSD (Single Shot Detector)</a:t>
            </a:r>
          </a:p>
          <a:p>
            <a:endParaRPr lang="en-IN"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7261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tt.png" descr="tt.png"/>
          <p:cNvPicPr>
            <a:picLocks noChangeAspect="1"/>
          </p:cNvPicPr>
          <p:nvPr/>
        </p:nvPicPr>
        <p:blipFill>
          <a:blip r:embed="rId2">
            <a:extLst/>
          </a:blip>
          <a:stretch>
            <a:fillRect/>
          </a:stretch>
        </p:blipFill>
        <p:spPr>
          <a:xfrm>
            <a:off x="1661476" y="796000"/>
            <a:ext cx="5099235" cy="2095548"/>
          </a:xfrm>
          <a:prstGeom prst="rect">
            <a:avLst/>
          </a:prstGeom>
          <a:ln w="12700">
            <a:miter lim="400000"/>
          </a:ln>
        </p:spPr>
      </p:pic>
      <p:pic>
        <p:nvPicPr>
          <p:cNvPr id="133" name="Screen Shot 2019-12-06 at 1.16.00 PM.png" descr="Screen Shot 2019-12-06 at 1.16.00 PM.png"/>
          <p:cNvPicPr>
            <a:picLocks noChangeAspect="1"/>
          </p:cNvPicPr>
          <p:nvPr/>
        </p:nvPicPr>
        <p:blipFill>
          <a:blip r:embed="rId3">
            <a:extLst/>
          </a:blip>
          <a:stretch>
            <a:fillRect/>
          </a:stretch>
        </p:blipFill>
        <p:spPr>
          <a:xfrm>
            <a:off x="1865010" y="3446251"/>
            <a:ext cx="5081700" cy="1161952"/>
          </a:xfrm>
          <a:prstGeom prst="rect">
            <a:avLst/>
          </a:prstGeom>
          <a:ln w="12700">
            <a:miter lim="400000"/>
          </a:ln>
        </p:spPr>
      </p:pic>
      <p:sp>
        <p:nvSpPr>
          <p:cNvPr id="134" name="General Architecture of Object Detection Model with pre-trained model"/>
          <p:cNvSpPr txBox="1"/>
          <p:nvPr/>
        </p:nvSpPr>
        <p:spPr>
          <a:xfrm>
            <a:off x="1783865" y="3034127"/>
            <a:ext cx="5310348" cy="269545"/>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r>
              <a:rPr dirty="0">
                <a:latin typeface="Calibri" panose="020F0502020204030204" pitchFamily="34" charset="0"/>
                <a:cs typeface="Calibri" panose="020F0502020204030204" pitchFamily="34" charset="0"/>
              </a:rPr>
              <a:t>General Architecture of Object Detection Model with pre-trained model</a:t>
            </a:r>
          </a:p>
        </p:txBody>
      </p:sp>
      <p:sp>
        <p:nvSpPr>
          <p:cNvPr id="2" name="TextBox 1"/>
          <p:cNvSpPr txBox="1"/>
          <p:nvPr/>
        </p:nvSpPr>
        <p:spPr>
          <a:xfrm>
            <a:off x="0" y="0"/>
            <a:ext cx="9144000" cy="461665"/>
          </a:xfrm>
          <a:prstGeom prst="rect">
            <a:avLst/>
          </a:prstGeom>
          <a:noFill/>
        </p:spPr>
        <p:txBody>
          <a:bodyPr wrap="square" rtlCol="0">
            <a:spAutoFit/>
          </a:bodyPr>
          <a:lstStyle/>
          <a:p>
            <a:pPr algn="ctr"/>
            <a:r>
              <a:rPr lang="en-IN" sz="2400" dirty="0" smtClean="0">
                <a:latin typeface="Calibri" panose="020F0502020204030204" pitchFamily="34" charset="0"/>
                <a:cs typeface="Calibri" panose="020F0502020204030204" pitchFamily="34" charset="0"/>
              </a:rPr>
              <a:t>General Architecture of Object Detection Model</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0757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Object Detector Class Model Basic Requirements"/>
          <p:cNvSpPr txBox="1">
            <a:spLocks noGrp="1"/>
          </p:cNvSpPr>
          <p:nvPr>
            <p:ph type="subTitle" idx="1"/>
          </p:nvPr>
        </p:nvSpPr>
        <p:spPr>
          <a:xfrm>
            <a:off x="0" y="0"/>
            <a:ext cx="9144000" cy="596057"/>
          </a:xfrm>
          <a:prstGeom prst="rect">
            <a:avLst/>
          </a:prstGeom>
        </p:spPr>
        <p:txBody>
          <a:bodyPr/>
          <a:lstStyle>
            <a:lvl1pPr algn="l">
              <a:defRPr sz="3000" b="1"/>
            </a:lvl1pPr>
          </a:lstStyle>
          <a:p>
            <a:pPr algn="ctr"/>
            <a:r>
              <a:rPr sz="2400" b="0" dirty="0">
                <a:solidFill>
                  <a:schemeClr val="tx1"/>
                </a:solidFill>
                <a:latin typeface="Calibri" panose="020F0502020204030204" pitchFamily="34" charset="0"/>
                <a:cs typeface="Calibri" panose="020F0502020204030204" pitchFamily="34" charset="0"/>
              </a:rPr>
              <a:t>Object Detector Class Model Basic Requirements</a:t>
            </a:r>
          </a:p>
        </p:txBody>
      </p:sp>
      <p:sp>
        <p:nvSpPr>
          <p:cNvPr id="137" name="Computer vision library opencv used for image detection.…"/>
          <p:cNvSpPr txBox="1"/>
          <p:nvPr/>
        </p:nvSpPr>
        <p:spPr>
          <a:xfrm>
            <a:off x="649136" y="1007418"/>
            <a:ext cx="5868789" cy="1346763"/>
          </a:xfrm>
          <a:prstGeom prst="rect">
            <a:avLst/>
          </a:prstGeom>
          <a:ln w="12700">
            <a:miter lim="400000"/>
          </a:ln>
          <a:extLst>
            <a:ext uri="{C572A759-6A51-4108-AA02-DFA0A04FC94B}">
              <ma14:wrappingTextBoxFlag xmlns="" xmlns:ma14="http://schemas.microsoft.com/office/mac/drawingml/2011/main" val="1"/>
            </a:ext>
          </a:extLst>
        </p:spPr>
        <p:txBody>
          <a:bodyPr lIns="26789" tIns="26789" rIns="26789" bIns="26789" anchor="ctr">
            <a:spAutoFit/>
          </a:bodyPr>
          <a:lstStyle/>
          <a:p>
            <a:pPr marL="175789" indent="-175789">
              <a:buSzPct val="50000"/>
              <a:buBlip>
                <a:blip r:embed="rId2"/>
              </a:buBlip>
              <a:defRPr b="0"/>
            </a:pPr>
            <a:r>
              <a:rPr dirty="0">
                <a:latin typeface="Calibri" panose="020F0502020204030204" pitchFamily="34" charset="0"/>
                <a:cs typeface="Calibri" panose="020F0502020204030204" pitchFamily="34" charset="0"/>
              </a:rPr>
              <a:t>Computer vision library </a:t>
            </a:r>
            <a:r>
              <a:rPr dirty="0" err="1">
                <a:latin typeface="Calibri" panose="020F0502020204030204" pitchFamily="34" charset="0"/>
                <a:cs typeface="Calibri" panose="020F0502020204030204" pitchFamily="34" charset="0"/>
              </a:rPr>
              <a:t>opencv</a:t>
            </a:r>
            <a:r>
              <a:rPr dirty="0">
                <a:latin typeface="Calibri" panose="020F0502020204030204" pitchFamily="34" charset="0"/>
                <a:cs typeface="Calibri" panose="020F0502020204030204" pitchFamily="34" charset="0"/>
              </a:rPr>
              <a:t> used for image detection.  </a:t>
            </a:r>
          </a:p>
          <a:p>
            <a:pPr marL="175789" indent="-175789">
              <a:buSzPct val="50000"/>
              <a:buBlip>
                <a:blip r:embed="rId2"/>
              </a:buBlip>
              <a:defRPr b="0"/>
            </a:pPr>
            <a:r>
              <a:rPr dirty="0">
                <a:latin typeface="Calibri" panose="020F0502020204030204" pitchFamily="34" charset="0"/>
                <a:cs typeface="Calibri" panose="020F0502020204030204" pitchFamily="34" charset="0"/>
              </a:rPr>
              <a:t>Open cv is written in </a:t>
            </a:r>
            <a:r>
              <a:rPr dirty="0" err="1">
                <a:latin typeface="Calibri" panose="020F0502020204030204" pitchFamily="34" charset="0"/>
                <a:cs typeface="Calibri" panose="020F0502020204030204" pitchFamily="34" charset="0"/>
              </a:rPr>
              <a:t>c++</a:t>
            </a:r>
            <a:r>
              <a:rPr dirty="0">
                <a:latin typeface="Calibri" panose="020F0502020204030204" pitchFamily="34" charset="0"/>
                <a:cs typeface="Calibri" panose="020F0502020204030204" pitchFamily="34" charset="0"/>
              </a:rPr>
              <a:t>, but we have used a JAVA wrapper called JAVA cv.</a:t>
            </a:r>
          </a:p>
          <a:p>
            <a:pPr marL="175789" indent="-175789">
              <a:buSzPct val="50000"/>
              <a:buBlip>
                <a:blip r:embed="rId2"/>
              </a:buBlip>
              <a:defRPr b="0"/>
            </a:pPr>
            <a:r>
              <a:rPr dirty="0">
                <a:latin typeface="Calibri" panose="020F0502020204030204" pitchFamily="34" charset="0"/>
                <a:cs typeface="Calibri" panose="020F0502020204030204" pitchFamily="34" charset="0"/>
              </a:rPr>
              <a:t>SBT JAVA cv is an SBT plugin that uses the right open cv dependency for our platform and architecture/</a:t>
            </a:r>
          </a:p>
          <a:p>
            <a:pPr marL="175789" indent="-175789">
              <a:buSzPct val="50000"/>
              <a:buBlip>
                <a:blip r:embed="rId2"/>
              </a:buBlip>
              <a:defRPr b="0"/>
            </a:pPr>
            <a:r>
              <a:rPr dirty="0">
                <a:latin typeface="Calibri" panose="020F0502020204030204" pitchFamily="34" charset="0"/>
                <a:cs typeface="Calibri" panose="020F0502020204030204" pitchFamily="34" charset="0"/>
              </a:rPr>
              <a:t>Actual Detection is done using tensor flow for Scala</a:t>
            </a:r>
            <a:r>
              <a:rPr dirty="0" smtClean="0">
                <a:latin typeface="Calibri" panose="020F0502020204030204" pitchFamily="34" charset="0"/>
                <a:cs typeface="Calibri" panose="020F0502020204030204" pitchFamily="34" charset="0"/>
              </a:rPr>
              <a:t>.</a:t>
            </a:r>
            <a:endParaRPr lang="en-IN" dirty="0" smtClean="0">
              <a:latin typeface="Calibri" panose="020F0502020204030204" pitchFamily="34" charset="0"/>
              <a:cs typeface="Calibri" panose="020F0502020204030204" pitchFamily="34" charset="0"/>
            </a:endParaRPr>
          </a:p>
          <a:p>
            <a:pPr>
              <a:buSzPct val="50000"/>
              <a:defRPr b="0"/>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3705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Screen Shot 2019-12-06 at 12.13.27 PM.png" descr="Screen Shot 2019-12-06 at 12.13.27 PM.png"/>
          <p:cNvPicPr>
            <a:picLocks/>
          </p:cNvPicPr>
          <p:nvPr/>
        </p:nvPicPr>
        <p:blipFill>
          <a:blip r:embed="rId2">
            <a:extLst/>
          </a:blip>
          <a:stretch>
            <a:fillRect/>
          </a:stretch>
        </p:blipFill>
        <p:spPr>
          <a:xfrm>
            <a:off x="1558231" y="900807"/>
            <a:ext cx="6027539" cy="1876512"/>
          </a:xfrm>
          <a:prstGeom prst="rect">
            <a:avLst/>
          </a:prstGeom>
          <a:ln w="25400">
            <a:miter lim="400000"/>
          </a:ln>
          <a:effectLst>
            <a:reflection stA="50000" endPos="40000" dir="5400000" sy="-100000" algn="bl" rotWithShape="0"/>
          </a:effectLst>
        </p:spPr>
      </p:pic>
      <p:sp>
        <p:nvSpPr>
          <p:cNvPr id="140" name="Object Detection Step 1:- Loading Pre-trained Model and Creating tensor flow graph from it"/>
          <p:cNvSpPr txBox="1"/>
          <p:nvPr/>
        </p:nvSpPr>
        <p:spPr>
          <a:xfrm>
            <a:off x="232012" y="491271"/>
            <a:ext cx="7353758" cy="269545"/>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l"/>
            <a:r>
              <a:rPr dirty="0">
                <a:latin typeface="Calibri" panose="020F0502020204030204" pitchFamily="34" charset="0"/>
                <a:cs typeface="Calibri" panose="020F0502020204030204" pitchFamily="34" charset="0"/>
              </a:rPr>
              <a:t>Object Detection Step 1:- Loading Pre-trained Model and Creating tensor flow graph from it</a:t>
            </a:r>
          </a:p>
        </p:txBody>
      </p:sp>
      <p:sp>
        <p:nvSpPr>
          <p:cNvPr id="141" name="Step 2:- Loads the label from dataset (annotations i.e the .pb files).…"/>
          <p:cNvSpPr txBox="1"/>
          <p:nvPr/>
        </p:nvSpPr>
        <p:spPr>
          <a:xfrm>
            <a:off x="232012" y="2989251"/>
            <a:ext cx="8775510" cy="269545"/>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l"/>
            <a:r>
              <a:rPr dirty="0">
                <a:latin typeface="Calibri" panose="020F0502020204030204" pitchFamily="34" charset="0"/>
                <a:cs typeface="Calibri" panose="020F0502020204030204" pitchFamily="34" charset="0"/>
              </a:rPr>
              <a:t>Step 2:- Loads the label from dataset (annotations </a:t>
            </a:r>
            <a:r>
              <a:rPr dirty="0" err="1">
                <a:latin typeface="Calibri" panose="020F0502020204030204" pitchFamily="34" charset="0"/>
                <a:cs typeface="Calibri" panose="020F0502020204030204" pitchFamily="34" charset="0"/>
              </a:rPr>
              <a:t>i.e</a:t>
            </a:r>
            <a:r>
              <a:rPr dirty="0">
                <a:latin typeface="Calibri" panose="020F0502020204030204" pitchFamily="34" charset="0"/>
                <a:cs typeface="Calibri" panose="020F0502020204030204" pitchFamily="34" charset="0"/>
              </a:rPr>
              <a:t> the .</a:t>
            </a:r>
            <a:r>
              <a:rPr dirty="0" err="1">
                <a:latin typeface="Calibri" panose="020F0502020204030204" pitchFamily="34" charset="0"/>
                <a:cs typeface="Calibri" panose="020F0502020204030204" pitchFamily="34" charset="0"/>
              </a:rPr>
              <a:t>pb</a:t>
            </a:r>
            <a:r>
              <a:rPr dirty="0">
                <a:latin typeface="Calibri" panose="020F0502020204030204" pitchFamily="34" charset="0"/>
                <a:cs typeface="Calibri" panose="020F0502020204030204" pitchFamily="34" charset="0"/>
              </a:rPr>
              <a:t> files</a:t>
            </a:r>
            <a:r>
              <a:rPr dirty="0" smtClean="0">
                <a:latin typeface="Calibri" panose="020F0502020204030204" pitchFamily="34" charset="0"/>
                <a:cs typeface="Calibri" panose="020F0502020204030204" pitchFamily="34" charset="0"/>
              </a:rPr>
              <a:t>).</a:t>
            </a:r>
            <a:r>
              <a:rPr lang="en-IN" dirty="0" smtClean="0">
                <a:latin typeface="Calibri" panose="020F0502020204030204" pitchFamily="34" charset="0"/>
                <a:cs typeface="Calibri" panose="020F0502020204030204" pitchFamily="34" charset="0"/>
              </a:rPr>
              <a:t> </a:t>
            </a:r>
            <a:r>
              <a:rPr dirty="0" smtClean="0">
                <a:latin typeface="Calibri" panose="020F0502020204030204" pitchFamily="34" charset="0"/>
                <a:cs typeface="Calibri" panose="020F0502020204030204" pitchFamily="34" charset="0"/>
              </a:rPr>
              <a:t>Labels </a:t>
            </a:r>
            <a:r>
              <a:rPr dirty="0">
                <a:latin typeface="Calibri" panose="020F0502020204030204" pitchFamily="34" charset="0"/>
                <a:cs typeface="Calibri" panose="020F0502020204030204" pitchFamily="34" charset="0"/>
              </a:rPr>
              <a:t>are encoded as protocol buffers</a:t>
            </a:r>
          </a:p>
        </p:txBody>
      </p:sp>
      <p:pic>
        <p:nvPicPr>
          <p:cNvPr id="142" name="Screen Shot 2019-12-06 at 12.20.50 PM.png" descr="Screen Shot 2019-12-06 at 12.20.50 PM.png"/>
          <p:cNvPicPr>
            <a:picLocks noChangeAspect="1"/>
          </p:cNvPicPr>
          <p:nvPr/>
        </p:nvPicPr>
        <p:blipFill>
          <a:blip r:embed="rId3">
            <a:extLst/>
          </a:blip>
          <a:stretch>
            <a:fillRect/>
          </a:stretch>
        </p:blipFill>
        <p:spPr>
          <a:xfrm>
            <a:off x="1558231" y="3390834"/>
            <a:ext cx="5949769" cy="1614920"/>
          </a:xfrm>
          <a:prstGeom prst="rect">
            <a:avLst/>
          </a:prstGeom>
          <a:ln w="12700">
            <a:miter lim="400000"/>
          </a:ln>
        </p:spPr>
      </p:pic>
      <p:sp>
        <p:nvSpPr>
          <p:cNvPr id="2" name="TextBox 1"/>
          <p:cNvSpPr txBox="1"/>
          <p:nvPr/>
        </p:nvSpPr>
        <p:spPr>
          <a:xfrm>
            <a:off x="0" y="-20471"/>
            <a:ext cx="9144000" cy="461665"/>
          </a:xfrm>
          <a:prstGeom prst="rect">
            <a:avLst/>
          </a:prstGeom>
          <a:noFill/>
        </p:spPr>
        <p:txBody>
          <a:bodyPr wrap="square" rtlCol="0">
            <a:spAutoFit/>
          </a:bodyPr>
          <a:lstStyle/>
          <a:p>
            <a:pPr algn="ctr"/>
            <a:r>
              <a:rPr lang="en-IN" sz="2400" dirty="0" smtClean="0">
                <a:latin typeface="Calibri" panose="020F0502020204030204" pitchFamily="34" charset="0"/>
                <a:cs typeface="Calibri" panose="020F0502020204030204" pitchFamily="34" charset="0"/>
              </a:rPr>
              <a:t>Object detection model</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65316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matToTensor:- Function is defined to convert image from MAT opencv to tensor flow tensor."/>
          <p:cNvSpPr txBox="1">
            <a:spLocks noGrp="1"/>
          </p:cNvSpPr>
          <p:nvPr>
            <p:ph type="subTitle" idx="1"/>
          </p:nvPr>
        </p:nvSpPr>
        <p:spPr>
          <a:xfrm>
            <a:off x="1455665" y="1117272"/>
            <a:ext cx="5961893" cy="596057"/>
          </a:xfrm>
          <a:prstGeom prst="rect">
            <a:avLst/>
          </a:prstGeom>
        </p:spPr>
        <p:txBody>
          <a:bodyPr/>
          <a:lstStyle/>
          <a:p>
            <a:pPr algn="l">
              <a:defRPr sz="2400"/>
            </a:pPr>
            <a:r>
              <a:rPr sz="1400" b="1" dirty="0" err="1">
                <a:solidFill>
                  <a:schemeClr val="tx1"/>
                </a:solidFill>
                <a:latin typeface="Calibri" panose="020F0502020204030204" pitchFamily="34" charset="0"/>
                <a:cs typeface="Calibri" panose="020F0502020204030204" pitchFamily="34" charset="0"/>
              </a:rPr>
              <a:t>matToTensor</a:t>
            </a:r>
            <a:r>
              <a:rPr sz="1400" b="1" dirty="0">
                <a:solidFill>
                  <a:schemeClr val="tx1"/>
                </a:solidFill>
                <a:latin typeface="Calibri" panose="020F0502020204030204" pitchFamily="34" charset="0"/>
                <a:cs typeface="Calibri" panose="020F0502020204030204" pitchFamily="34" charset="0"/>
              </a:rPr>
              <a:t>:-</a:t>
            </a:r>
            <a:r>
              <a:rPr sz="1400" dirty="0">
                <a:solidFill>
                  <a:schemeClr val="tx1"/>
                </a:solidFill>
                <a:latin typeface="Calibri" panose="020F0502020204030204" pitchFamily="34" charset="0"/>
                <a:cs typeface="Calibri" panose="020F0502020204030204" pitchFamily="34" charset="0"/>
              </a:rPr>
              <a:t> Function is defined to convert image from MAT </a:t>
            </a:r>
            <a:r>
              <a:rPr sz="1400" dirty="0" err="1">
                <a:solidFill>
                  <a:schemeClr val="tx1"/>
                </a:solidFill>
                <a:latin typeface="Calibri" panose="020F0502020204030204" pitchFamily="34" charset="0"/>
                <a:cs typeface="Calibri" panose="020F0502020204030204" pitchFamily="34" charset="0"/>
              </a:rPr>
              <a:t>opencv</a:t>
            </a:r>
            <a:r>
              <a:rPr sz="1400" dirty="0">
                <a:solidFill>
                  <a:schemeClr val="tx1"/>
                </a:solidFill>
                <a:latin typeface="Calibri" panose="020F0502020204030204" pitchFamily="34" charset="0"/>
                <a:cs typeface="Calibri" panose="020F0502020204030204" pitchFamily="34" charset="0"/>
              </a:rPr>
              <a:t> to tensor flow tensor.</a:t>
            </a:r>
          </a:p>
        </p:txBody>
      </p:sp>
      <p:pic>
        <p:nvPicPr>
          <p:cNvPr id="145" name="Screen Shot 2019-12-06 at 12.17.16 PM.png" descr="Screen Shot 2019-12-06 at 12.17.16 PM.png"/>
          <p:cNvPicPr>
            <a:picLocks noChangeAspect="1"/>
          </p:cNvPicPr>
          <p:nvPr/>
        </p:nvPicPr>
        <p:blipFill>
          <a:blip r:embed="rId2">
            <a:extLst/>
          </a:blip>
          <a:stretch>
            <a:fillRect/>
          </a:stretch>
        </p:blipFill>
        <p:spPr>
          <a:xfrm>
            <a:off x="1687677" y="2006221"/>
            <a:ext cx="5483024" cy="2021972"/>
          </a:xfrm>
          <a:prstGeom prst="rect">
            <a:avLst/>
          </a:prstGeom>
          <a:ln w="12700">
            <a:miter lim="400000"/>
          </a:ln>
        </p:spPr>
      </p:pic>
      <p:sp>
        <p:nvSpPr>
          <p:cNvPr id="2" name="TextBox 1"/>
          <p:cNvSpPr txBox="1"/>
          <p:nvPr/>
        </p:nvSpPr>
        <p:spPr>
          <a:xfrm>
            <a:off x="0" y="0"/>
            <a:ext cx="8823278" cy="461665"/>
          </a:xfrm>
          <a:prstGeom prst="rect">
            <a:avLst/>
          </a:prstGeom>
          <a:noFill/>
        </p:spPr>
        <p:txBody>
          <a:bodyPr wrap="square" rtlCol="0">
            <a:spAutoFit/>
          </a:bodyPr>
          <a:lstStyle/>
          <a:p>
            <a:pPr algn="ctr"/>
            <a:r>
              <a:rPr lang="en-IN" sz="2400" dirty="0" smtClean="0">
                <a:latin typeface="Calibri" panose="020F0502020204030204" pitchFamily="34" charset="0"/>
                <a:cs typeface="Calibri" panose="020F0502020204030204" pitchFamily="34" charset="0"/>
              </a:rPr>
              <a:t>Object Detection model</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62282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Screen Shot 2019-12-06 at 12.24.12 PM.png" descr="Screen Shot 2019-12-06 at 12.24.12 PM.png"/>
          <p:cNvPicPr>
            <a:picLocks noChangeAspect="1"/>
          </p:cNvPicPr>
          <p:nvPr/>
        </p:nvPicPr>
        <p:blipFill>
          <a:blip r:embed="rId2">
            <a:extLst/>
          </a:blip>
          <a:stretch>
            <a:fillRect/>
          </a:stretch>
        </p:blipFill>
        <p:spPr>
          <a:xfrm>
            <a:off x="1686519" y="659560"/>
            <a:ext cx="6030651" cy="2666509"/>
          </a:xfrm>
          <a:prstGeom prst="rect">
            <a:avLst/>
          </a:prstGeom>
          <a:ln w="12700">
            <a:miter lim="400000"/>
          </a:ln>
        </p:spPr>
      </p:pic>
      <p:sp>
        <p:nvSpPr>
          <p:cNvPr id="149" name="Values returned through this function given tensors containing the bunch of bounding box coordinates as well as confidence score and classes.…"/>
          <p:cNvSpPr txBox="1"/>
          <p:nvPr/>
        </p:nvSpPr>
        <p:spPr>
          <a:xfrm>
            <a:off x="116006" y="3832868"/>
            <a:ext cx="8952931" cy="34648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l">
              <a:defRPr sz="1900" b="0"/>
            </a:pPr>
            <a:endParaRPr dirty="0">
              <a:latin typeface="Calibri" panose="020F0502020204030204" pitchFamily="34" charset="0"/>
              <a:cs typeface="Calibri" panose="020F0502020204030204" pitchFamily="34" charset="0"/>
            </a:endParaRPr>
          </a:p>
        </p:txBody>
      </p:sp>
      <p:sp>
        <p:nvSpPr>
          <p:cNvPr id="5" name="TextBox 4"/>
          <p:cNvSpPr txBox="1"/>
          <p:nvPr/>
        </p:nvSpPr>
        <p:spPr>
          <a:xfrm>
            <a:off x="0" y="0"/>
            <a:ext cx="8823278" cy="461665"/>
          </a:xfrm>
          <a:prstGeom prst="rect">
            <a:avLst/>
          </a:prstGeom>
          <a:noFill/>
        </p:spPr>
        <p:txBody>
          <a:bodyPr wrap="square" rtlCol="0">
            <a:spAutoFit/>
          </a:bodyPr>
          <a:lstStyle/>
          <a:p>
            <a:pPr algn="ctr"/>
            <a:r>
              <a:rPr lang="en-IN" sz="2400" dirty="0">
                <a:latin typeface="Calibri" panose="020F0502020204030204" pitchFamily="34" charset="0"/>
                <a:cs typeface="Calibri" panose="020F0502020204030204" pitchFamily="34" charset="0"/>
              </a:rPr>
              <a:t>Detecting the object </a:t>
            </a:r>
          </a:p>
        </p:txBody>
      </p:sp>
      <p:sp>
        <p:nvSpPr>
          <p:cNvPr id="2" name="TextBox 1"/>
          <p:cNvSpPr txBox="1"/>
          <p:nvPr/>
        </p:nvSpPr>
        <p:spPr>
          <a:xfrm>
            <a:off x="116006" y="3398293"/>
            <a:ext cx="8952931" cy="1384995"/>
          </a:xfrm>
          <a:prstGeom prst="rect">
            <a:avLst/>
          </a:prstGeom>
          <a:noFill/>
        </p:spPr>
        <p:txBody>
          <a:bodyPr wrap="square" rtlCol="0">
            <a:spAutoFit/>
          </a:bodyPr>
          <a:lstStyle/>
          <a:p>
            <a:r>
              <a:rPr lang="en-IN" dirty="0">
                <a:latin typeface="Calibri" panose="020F0502020204030204" pitchFamily="34" charset="0"/>
                <a:cs typeface="Calibri" panose="020F0502020204030204" pitchFamily="34" charset="0"/>
              </a:rPr>
              <a:t>Values returned through this function given tensors containing the bunch of bounding box coordinates as well as confidence score and classes.</a:t>
            </a:r>
          </a:p>
          <a:p>
            <a:endParaRPr lang="en-IN" dirty="0">
              <a:latin typeface="Calibri" panose="020F0502020204030204" pitchFamily="34" charset="0"/>
              <a:cs typeface="Calibri" panose="020F0502020204030204" pitchFamily="34" charset="0"/>
            </a:endParaRPr>
          </a:p>
          <a:p>
            <a:r>
              <a:rPr lang="en-IN" dirty="0">
                <a:latin typeface="Calibri" panose="020F0502020204030204" pitchFamily="34" charset="0"/>
                <a:cs typeface="Calibri" panose="020F0502020204030204" pitchFamily="34" charset="0"/>
              </a:rPr>
              <a:t>Confidence Score is a threshold that determines what the lowest matching score acceptable to trigger an interaction is. If the matching score falls below the confidence score, the bot will trigger fallback interaction, an interaction that asks the user to repeat the query</a:t>
            </a:r>
          </a:p>
        </p:txBody>
      </p:sp>
    </p:spTree>
    <p:extLst>
      <p:ext uri="{BB962C8B-B14F-4D97-AF65-F5344CB8AC3E}">
        <p14:creationId xmlns:p14="http://schemas.microsoft.com/office/powerpoint/2010/main" val="146024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Screen Shot 2019-12-06 at 12.33.52 PM.png" descr="Screen Shot 2019-12-06 at 12.33.52 PM.png"/>
          <p:cNvPicPr>
            <a:picLocks/>
          </p:cNvPicPr>
          <p:nvPr/>
        </p:nvPicPr>
        <p:blipFill>
          <a:blip r:embed="rId2">
            <a:extLst/>
          </a:blip>
          <a:stretch>
            <a:fillRect/>
          </a:stretch>
        </p:blipFill>
        <p:spPr>
          <a:xfrm>
            <a:off x="1515133" y="488407"/>
            <a:ext cx="4174882" cy="2183961"/>
          </a:xfrm>
          <a:prstGeom prst="rect">
            <a:avLst/>
          </a:prstGeom>
          <a:ln w="12700">
            <a:miter lim="400000"/>
          </a:ln>
        </p:spPr>
      </p:pic>
      <p:pic>
        <p:nvPicPr>
          <p:cNvPr id="152" name="Screen Shot 2019-12-06 at 12.34.06 PM.png" descr="Screen Shot 2019-12-06 at 12.34.06 PM.png"/>
          <p:cNvPicPr>
            <a:picLocks/>
          </p:cNvPicPr>
          <p:nvPr/>
        </p:nvPicPr>
        <p:blipFill>
          <a:blip r:embed="rId3">
            <a:extLst/>
          </a:blip>
          <a:stretch>
            <a:fillRect/>
          </a:stretch>
        </p:blipFill>
        <p:spPr>
          <a:xfrm>
            <a:off x="1503921" y="2692343"/>
            <a:ext cx="4197306" cy="2183961"/>
          </a:xfrm>
          <a:prstGeom prst="rect">
            <a:avLst/>
          </a:prstGeom>
          <a:ln w="12700">
            <a:miter lim="400000"/>
          </a:ln>
        </p:spPr>
      </p:pic>
      <p:sp>
        <p:nvSpPr>
          <p:cNvPr id="153" name="drawBoundingBoxes:-…"/>
          <p:cNvSpPr txBox="1"/>
          <p:nvPr/>
        </p:nvSpPr>
        <p:spPr>
          <a:xfrm>
            <a:off x="5943935" y="1876875"/>
            <a:ext cx="2776984" cy="915876"/>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r>
              <a:rPr dirty="0" err="1">
                <a:latin typeface="Calibri" panose="020F0502020204030204" pitchFamily="34" charset="0"/>
                <a:cs typeface="Calibri" panose="020F0502020204030204" pitchFamily="34" charset="0"/>
              </a:rPr>
              <a:t>drawBoundingBoxes</a:t>
            </a:r>
            <a:r>
              <a:rPr dirty="0">
                <a:latin typeface="Calibri" panose="020F0502020204030204" pitchFamily="34" charset="0"/>
                <a:cs typeface="Calibri" panose="020F0502020204030204" pitchFamily="34" charset="0"/>
              </a:rPr>
              <a:t>:-</a:t>
            </a:r>
          </a:p>
          <a:p>
            <a:pPr algn="l">
              <a:defRPr b="0"/>
            </a:pPr>
            <a:r>
              <a:rPr dirty="0">
                <a:latin typeface="Calibri" panose="020F0502020204030204" pitchFamily="34" charset="0"/>
                <a:cs typeface="Calibri" panose="020F0502020204030204" pitchFamily="34" charset="0"/>
              </a:rPr>
              <a:t>Responsible for drawing bounding boxes, scores and classes on top of original image</a:t>
            </a:r>
          </a:p>
        </p:txBody>
      </p:sp>
      <p:sp>
        <p:nvSpPr>
          <p:cNvPr id="5" name="TextBox 4"/>
          <p:cNvSpPr txBox="1"/>
          <p:nvPr/>
        </p:nvSpPr>
        <p:spPr>
          <a:xfrm>
            <a:off x="0" y="0"/>
            <a:ext cx="8823278" cy="461665"/>
          </a:xfrm>
          <a:prstGeom prst="rect">
            <a:avLst/>
          </a:prstGeom>
          <a:noFill/>
        </p:spPr>
        <p:txBody>
          <a:bodyPr wrap="square" rtlCol="0">
            <a:spAutoFit/>
          </a:bodyPr>
          <a:lstStyle/>
          <a:p>
            <a:pPr algn="ctr"/>
            <a:r>
              <a:rPr lang="en-IN" sz="2400" dirty="0">
                <a:latin typeface="Calibri" panose="020F0502020204030204" pitchFamily="34" charset="0"/>
                <a:cs typeface="Calibri" panose="020F0502020204030204" pitchFamily="34" charset="0"/>
              </a:rPr>
              <a:t>Detecting the object </a:t>
            </a:r>
          </a:p>
        </p:txBody>
      </p:sp>
    </p:spTree>
    <p:extLst>
      <p:ext uri="{BB962C8B-B14F-4D97-AF65-F5344CB8AC3E}">
        <p14:creationId xmlns:p14="http://schemas.microsoft.com/office/powerpoint/2010/main" val="122672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Displaying results for single image we used JAVA cv.…"/>
          <p:cNvSpPr txBox="1">
            <a:spLocks noGrp="1"/>
          </p:cNvSpPr>
          <p:nvPr>
            <p:ph type="subTitle" idx="1"/>
          </p:nvPr>
        </p:nvSpPr>
        <p:spPr>
          <a:xfrm>
            <a:off x="1317936" y="774125"/>
            <a:ext cx="6386224" cy="596057"/>
          </a:xfrm>
          <a:prstGeom prst="rect">
            <a:avLst/>
          </a:prstGeom>
        </p:spPr>
        <p:txBody>
          <a:bodyPr>
            <a:normAutofit lnSpcReduction="10000"/>
          </a:bodyPr>
          <a:lstStyle/>
          <a:p>
            <a:pPr algn="l">
              <a:defRPr sz="2400"/>
            </a:pPr>
            <a:r>
              <a:rPr sz="1400" dirty="0">
                <a:solidFill>
                  <a:schemeClr val="tx1"/>
                </a:solidFill>
                <a:latin typeface="Calibri" panose="020F0502020204030204" pitchFamily="34" charset="0"/>
                <a:cs typeface="Calibri" panose="020F0502020204030204" pitchFamily="34" charset="0"/>
              </a:rPr>
              <a:t>Displaying results for single image we used JAVA cv.</a:t>
            </a:r>
          </a:p>
          <a:p>
            <a:pPr algn="l">
              <a:defRPr sz="2400"/>
            </a:pPr>
            <a:r>
              <a:rPr sz="1400" dirty="0">
                <a:solidFill>
                  <a:schemeClr val="tx1"/>
                </a:solidFill>
                <a:latin typeface="Calibri" panose="020F0502020204030204" pitchFamily="34" charset="0"/>
                <a:cs typeface="Calibri" panose="020F0502020204030204" pitchFamily="34" charset="0"/>
              </a:rPr>
              <a:t>Canvas frame then call detect and draw bounding boxes</a:t>
            </a:r>
          </a:p>
        </p:txBody>
      </p:sp>
      <p:pic>
        <p:nvPicPr>
          <p:cNvPr id="156" name="Screen Shot 2019-12-06 at 12.51.19 PM.png" descr="Screen Shot 2019-12-06 at 12.51.19 PM.png"/>
          <p:cNvPicPr>
            <a:picLocks noChangeAspect="1"/>
          </p:cNvPicPr>
          <p:nvPr/>
        </p:nvPicPr>
        <p:blipFill>
          <a:blip r:embed="rId2">
            <a:extLst/>
          </a:blip>
          <a:stretch>
            <a:fillRect/>
          </a:stretch>
        </p:blipFill>
        <p:spPr>
          <a:xfrm>
            <a:off x="1031334" y="1482686"/>
            <a:ext cx="6734242" cy="2761768"/>
          </a:xfrm>
          <a:prstGeom prst="rect">
            <a:avLst/>
          </a:prstGeom>
          <a:ln w="12700">
            <a:miter lim="400000"/>
          </a:ln>
        </p:spPr>
      </p:pic>
      <p:sp>
        <p:nvSpPr>
          <p:cNvPr id="4" name="TextBox 3"/>
          <p:cNvSpPr txBox="1"/>
          <p:nvPr/>
        </p:nvSpPr>
        <p:spPr>
          <a:xfrm>
            <a:off x="0" y="0"/>
            <a:ext cx="8823278" cy="461665"/>
          </a:xfrm>
          <a:prstGeom prst="rect">
            <a:avLst/>
          </a:prstGeom>
          <a:noFill/>
        </p:spPr>
        <p:txBody>
          <a:bodyPr wrap="square" rtlCol="0">
            <a:spAutoFit/>
          </a:bodyPr>
          <a:lstStyle/>
          <a:p>
            <a:pPr algn="ctr"/>
            <a:r>
              <a:rPr lang="en-IN" sz="2400" dirty="0">
                <a:latin typeface="Calibri" panose="020F0502020204030204" pitchFamily="34" charset="0"/>
                <a:cs typeface="Calibri" panose="020F0502020204030204" pitchFamily="34" charset="0"/>
              </a:rPr>
              <a:t>Detecting the object </a:t>
            </a:r>
          </a:p>
        </p:txBody>
      </p:sp>
    </p:spTree>
    <p:extLst>
      <p:ext uri="{BB962C8B-B14F-4D97-AF65-F5344CB8AC3E}">
        <p14:creationId xmlns:p14="http://schemas.microsoft.com/office/powerpoint/2010/main" val="4149507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How we are giving inputs ?"/>
          <p:cNvSpPr txBox="1">
            <a:spLocks noGrp="1"/>
          </p:cNvSpPr>
          <p:nvPr>
            <p:ph type="subTitle" idx="1"/>
          </p:nvPr>
        </p:nvSpPr>
        <p:spPr>
          <a:xfrm>
            <a:off x="0" y="0"/>
            <a:ext cx="9144000" cy="596057"/>
          </a:xfrm>
          <a:prstGeom prst="rect">
            <a:avLst/>
          </a:prstGeom>
        </p:spPr>
        <p:txBody>
          <a:bodyPr/>
          <a:lstStyle>
            <a:lvl1pPr algn="l">
              <a:defRPr sz="2700" b="1"/>
            </a:lvl1pPr>
          </a:lstStyle>
          <a:p>
            <a:pPr algn="ctr"/>
            <a:r>
              <a:rPr sz="2400" b="0" dirty="0">
                <a:solidFill>
                  <a:schemeClr val="tx1"/>
                </a:solidFill>
                <a:latin typeface="Calibri" panose="020F0502020204030204" pitchFamily="34" charset="0"/>
                <a:cs typeface="Calibri" panose="020F0502020204030204" pitchFamily="34" charset="0"/>
              </a:rPr>
              <a:t>How we are giving inputs ?</a:t>
            </a:r>
          </a:p>
        </p:txBody>
      </p:sp>
      <p:pic>
        <p:nvPicPr>
          <p:cNvPr id="159" name="Screen Shot 2019-12-06 at 12.58.08 PM.png" descr="Screen Shot 2019-12-06 at 12.58.08 PM.png"/>
          <p:cNvPicPr>
            <a:picLocks noChangeAspect="1"/>
          </p:cNvPicPr>
          <p:nvPr/>
        </p:nvPicPr>
        <p:blipFill>
          <a:blip r:embed="rId2">
            <a:extLst/>
          </a:blip>
          <a:stretch>
            <a:fillRect/>
          </a:stretch>
        </p:blipFill>
        <p:spPr>
          <a:xfrm>
            <a:off x="1010996" y="696917"/>
            <a:ext cx="6672693" cy="1527667"/>
          </a:xfrm>
          <a:prstGeom prst="rect">
            <a:avLst/>
          </a:prstGeom>
          <a:ln w="12700">
            <a:miter lim="400000"/>
          </a:ln>
        </p:spPr>
      </p:pic>
      <p:pic>
        <p:nvPicPr>
          <p:cNvPr id="160" name="Screen Shot 2019-12-06 at 1.00.32 PM.png" descr="Screen Shot 2019-12-06 at 1.00.32 PM.png"/>
          <p:cNvPicPr>
            <a:picLocks noChangeAspect="1"/>
          </p:cNvPicPr>
          <p:nvPr/>
        </p:nvPicPr>
        <p:blipFill>
          <a:blip r:embed="rId3">
            <a:extLst/>
          </a:blip>
          <a:stretch>
            <a:fillRect/>
          </a:stretch>
        </p:blipFill>
        <p:spPr>
          <a:xfrm>
            <a:off x="1020141" y="2786914"/>
            <a:ext cx="6663547" cy="1017985"/>
          </a:xfrm>
          <a:prstGeom prst="rect">
            <a:avLst/>
          </a:prstGeom>
          <a:ln w="12700">
            <a:miter lim="400000"/>
          </a:ln>
        </p:spPr>
      </p:pic>
      <p:sp>
        <p:nvSpPr>
          <p:cNvPr id="161" name="SBT terminal with given input image"/>
          <p:cNvSpPr txBox="1"/>
          <p:nvPr/>
        </p:nvSpPr>
        <p:spPr>
          <a:xfrm>
            <a:off x="1010996" y="2426778"/>
            <a:ext cx="2692644" cy="269545"/>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r>
              <a:rPr dirty="0">
                <a:latin typeface="Calibri" panose="020F0502020204030204" pitchFamily="34" charset="0"/>
                <a:cs typeface="Calibri" panose="020F0502020204030204" pitchFamily="34" charset="0"/>
              </a:rPr>
              <a:t>SBT terminal with given input image</a:t>
            </a:r>
          </a:p>
        </p:txBody>
      </p:sp>
      <p:pic>
        <p:nvPicPr>
          <p:cNvPr id="162" name="Screen Shot 2019-12-06 at 1.06.28 PM.png" descr="Screen Shot 2019-12-06 at 1.06.28 PM.png"/>
          <p:cNvPicPr>
            <a:picLocks noChangeAspect="1"/>
          </p:cNvPicPr>
          <p:nvPr/>
        </p:nvPicPr>
        <p:blipFill>
          <a:blip r:embed="rId4">
            <a:extLst/>
          </a:blip>
          <a:stretch>
            <a:fillRect/>
          </a:stretch>
        </p:blipFill>
        <p:spPr>
          <a:xfrm>
            <a:off x="1024200" y="4190077"/>
            <a:ext cx="5371311" cy="806646"/>
          </a:xfrm>
          <a:prstGeom prst="rect">
            <a:avLst/>
          </a:prstGeom>
          <a:ln w="12700">
            <a:miter lim="400000"/>
          </a:ln>
        </p:spPr>
      </p:pic>
      <p:sp>
        <p:nvSpPr>
          <p:cNvPr id="163" name="Running code with shell script"/>
          <p:cNvSpPr txBox="1"/>
          <p:nvPr/>
        </p:nvSpPr>
        <p:spPr>
          <a:xfrm>
            <a:off x="984320" y="3862716"/>
            <a:ext cx="2240597" cy="269545"/>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r>
              <a:rPr dirty="0">
                <a:latin typeface="Calibri" panose="020F0502020204030204" pitchFamily="34" charset="0"/>
                <a:cs typeface="Calibri" panose="020F0502020204030204" pitchFamily="34" charset="0"/>
              </a:rPr>
              <a:t>Running code with shell script</a:t>
            </a:r>
          </a:p>
        </p:txBody>
      </p:sp>
    </p:spTree>
    <p:extLst>
      <p:ext uri="{BB962C8B-B14F-4D97-AF65-F5344CB8AC3E}">
        <p14:creationId xmlns:p14="http://schemas.microsoft.com/office/powerpoint/2010/main" val="3729552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cs typeface="Calibri" panose="020F0502020204030204" pitchFamily="34" charset="0"/>
              </a:rPr>
              <a:t>Project Outline and Goal</a:t>
            </a:r>
            <a:endParaRPr sz="2400" dirty="0">
              <a:latin typeface="Calibri" panose="020F0502020204030204" pitchFamily="34" charset="0"/>
              <a:ea typeface="Ubuntu"/>
              <a:cs typeface="Calibri" panose="020F0502020204030204" pitchFamily="34" charset="0"/>
              <a:sym typeface="Ubuntu"/>
            </a:endParaRPr>
          </a:p>
        </p:txBody>
      </p:sp>
      <p:sp>
        <p:nvSpPr>
          <p:cNvPr id="189" name="Google Shape;189;p31"/>
          <p:cNvSpPr txBox="1"/>
          <p:nvPr/>
        </p:nvSpPr>
        <p:spPr>
          <a:xfrm>
            <a:off x="0" y="449263"/>
            <a:ext cx="9144000" cy="2763826"/>
          </a:xfrm>
          <a:prstGeom prst="rect">
            <a:avLst/>
          </a:prstGeom>
          <a:noFill/>
          <a:ln>
            <a:noFill/>
          </a:ln>
        </p:spPr>
        <p:txBody>
          <a:bodyPr spcFirstLastPara="1" wrap="square" lIns="91425" tIns="91425" rIns="91425" bIns="91425" anchor="t" anchorCtr="0">
            <a:noAutofit/>
          </a:bodyPr>
          <a:lstStyle/>
          <a:p>
            <a:pPr lvl="0"/>
            <a:endParaRPr lang="en-IN" dirty="0" smtClean="0">
              <a:latin typeface="Calibri" panose="020F0502020204030204" pitchFamily="34" charset="0"/>
              <a:cs typeface="Calibri" panose="020F0502020204030204" pitchFamily="34" charset="0"/>
            </a:endParaRPr>
          </a:p>
          <a:p>
            <a:pPr lvl="0"/>
            <a:r>
              <a:rPr lang="en-IN" dirty="0" smtClean="0">
                <a:latin typeface="Calibri" panose="020F0502020204030204" pitchFamily="34" charset="0"/>
                <a:cs typeface="Calibri" panose="020F0502020204030204" pitchFamily="34" charset="0"/>
              </a:rPr>
              <a:t>Object </a:t>
            </a:r>
            <a:r>
              <a:rPr lang="en-IN" dirty="0">
                <a:latin typeface="Calibri" panose="020F0502020204030204" pitchFamily="34" charset="0"/>
                <a:cs typeface="Calibri" panose="020F0502020204030204" pitchFamily="34" charset="0"/>
              </a:rPr>
              <a:t>detection is a computer technology related to computer vision and image processing that deals with detecting instances of semantic objects of a certain class (such as humans, buildings, or cars) in digital </a:t>
            </a:r>
            <a:r>
              <a:rPr lang="en-IN" dirty="0" smtClean="0">
                <a:latin typeface="Calibri" panose="020F0502020204030204" pitchFamily="34" charset="0"/>
                <a:cs typeface="Calibri" panose="020F0502020204030204" pitchFamily="34" charset="0"/>
              </a:rPr>
              <a:t>images.</a:t>
            </a:r>
          </a:p>
          <a:p>
            <a:pPr lvl="0"/>
            <a:endParaRPr lang="en-IN" dirty="0">
              <a:latin typeface="Calibri" panose="020F0502020204030204" pitchFamily="34" charset="0"/>
              <a:ea typeface="Ubuntu"/>
              <a:cs typeface="Calibri" panose="020F0502020204030204" pitchFamily="34" charset="0"/>
              <a:sym typeface="Ubuntu"/>
            </a:endParaRPr>
          </a:p>
          <a:p>
            <a:pPr lvl="0"/>
            <a:r>
              <a:rPr lang="en-IN" dirty="0" smtClean="0">
                <a:latin typeface="Calibri" panose="020F0502020204030204" pitchFamily="34" charset="0"/>
                <a:ea typeface="Ubuntu"/>
                <a:cs typeface="Calibri" panose="020F0502020204030204" pitchFamily="34" charset="0"/>
                <a:sym typeface="Ubuntu"/>
              </a:rPr>
              <a:t>Goal:</a:t>
            </a:r>
          </a:p>
          <a:p>
            <a:pPr lvl="0"/>
            <a:endParaRPr lang="en-IN" dirty="0" smtClean="0">
              <a:latin typeface="Calibri" panose="020F0502020204030204" pitchFamily="34" charset="0"/>
              <a:ea typeface="Ubuntu"/>
              <a:cs typeface="Calibri" panose="020F0502020204030204" pitchFamily="34" charset="0"/>
              <a:sym typeface="Ubuntu"/>
            </a:endParaRPr>
          </a:p>
          <a:p>
            <a:pPr lvl="0"/>
            <a:r>
              <a:rPr lang="en-IN" dirty="0">
                <a:latin typeface="Calibri" panose="020F0502020204030204" pitchFamily="34" charset="0"/>
                <a:cs typeface="Calibri" panose="020F0502020204030204" pitchFamily="34" charset="0"/>
              </a:rPr>
              <a:t>This project is an attempt at developing an object detection model using modern computer vision technology. The project aims to incorporate state-of-the-art techniques for object detection with the goal of achieving high accuracy in detecting objects</a:t>
            </a:r>
            <a:r>
              <a:rPr lang="en-IN" dirty="0" smtClean="0">
                <a:latin typeface="Calibri" panose="020F0502020204030204" pitchFamily="34" charset="0"/>
                <a:cs typeface="Calibri" panose="020F0502020204030204" pitchFamily="34" charset="0"/>
              </a:rPr>
              <a:t>.</a:t>
            </a:r>
          </a:p>
          <a:p>
            <a:pPr lvl="0"/>
            <a:endParaRPr lang="en-IN" dirty="0">
              <a:latin typeface="Calibri" panose="020F0502020204030204" pitchFamily="34" charset="0"/>
              <a:ea typeface="Ubuntu"/>
              <a:cs typeface="Calibri" panose="020F0502020204030204" pitchFamily="34" charset="0"/>
              <a:sym typeface="Ubuntu"/>
            </a:endParaRPr>
          </a:p>
          <a:p>
            <a:pPr lvl="0"/>
            <a:r>
              <a:rPr lang="en-IN" dirty="0" smtClean="0">
                <a:latin typeface="Calibri" panose="020F0502020204030204" pitchFamily="34" charset="0"/>
                <a:ea typeface="Ubuntu"/>
                <a:cs typeface="Calibri" panose="020F0502020204030204" pitchFamily="34" charset="0"/>
                <a:sym typeface="Ubuntu"/>
              </a:rPr>
              <a:t>Input:</a:t>
            </a:r>
          </a:p>
          <a:p>
            <a:pPr lvl="0"/>
            <a:r>
              <a:rPr lang="en-IN" dirty="0" smtClean="0">
                <a:latin typeface="Calibri" panose="020F0502020204030204" pitchFamily="34" charset="0"/>
                <a:ea typeface="Ubuntu"/>
                <a:cs typeface="Calibri" panose="020F0502020204030204" pitchFamily="34" charset="0"/>
                <a:sym typeface="Ubuntu"/>
              </a:rPr>
              <a:t>ImageNet dataset</a:t>
            </a:r>
          </a:p>
          <a:p>
            <a:pPr lvl="0"/>
            <a:endParaRPr lang="en-IN" dirty="0">
              <a:latin typeface="Calibri" panose="020F0502020204030204" pitchFamily="34" charset="0"/>
              <a:ea typeface="Ubuntu"/>
              <a:cs typeface="Calibri" panose="020F0502020204030204" pitchFamily="34" charset="0"/>
              <a:sym typeface="Ubuntu"/>
            </a:endParaRPr>
          </a:p>
          <a:p>
            <a:pPr lvl="0"/>
            <a:r>
              <a:rPr lang="en-IN" dirty="0" smtClean="0">
                <a:latin typeface="Calibri" panose="020F0502020204030204" pitchFamily="34" charset="0"/>
                <a:ea typeface="Ubuntu"/>
                <a:cs typeface="Calibri" panose="020F0502020204030204" pitchFamily="34" charset="0"/>
                <a:sym typeface="Ubuntu"/>
              </a:rPr>
              <a:t>Output:</a:t>
            </a:r>
          </a:p>
          <a:p>
            <a:pPr lvl="0"/>
            <a:r>
              <a:rPr lang="en-IN" dirty="0">
                <a:latin typeface="Calibri" panose="020F0502020204030204" pitchFamily="34" charset="0"/>
                <a:cs typeface="Calibri" panose="020F0502020204030204" pitchFamily="34" charset="0"/>
              </a:rPr>
              <a:t> Identified Objects (Persian cat, </a:t>
            </a:r>
            <a:r>
              <a:rPr lang="en-IN" dirty="0" smtClean="0">
                <a:latin typeface="Calibri" panose="020F0502020204030204" pitchFamily="34" charset="0"/>
                <a:cs typeface="Calibri" panose="020F0502020204030204" pitchFamily="34" charset="0"/>
              </a:rPr>
              <a:t>Mountain </a:t>
            </a:r>
            <a:r>
              <a:rPr lang="en-IN" dirty="0">
                <a:latin typeface="Calibri" panose="020F0502020204030204" pitchFamily="34" charset="0"/>
                <a:cs typeface="Calibri" panose="020F0502020204030204" pitchFamily="34" charset="0"/>
              </a:rPr>
              <a:t>bike, </a:t>
            </a:r>
            <a:r>
              <a:rPr lang="en-IN" dirty="0" smtClean="0">
                <a:latin typeface="Calibri" panose="020F0502020204030204" pitchFamily="34" charset="0"/>
                <a:cs typeface="Calibri" panose="020F0502020204030204" pitchFamily="34" charset="0"/>
              </a:rPr>
              <a:t>Lizard, Turtle </a:t>
            </a:r>
            <a:r>
              <a:rPr lang="en-IN" dirty="0">
                <a:latin typeface="Calibri" panose="020F0502020204030204" pitchFamily="34" charset="0"/>
                <a:cs typeface="Calibri" panose="020F0502020204030204" pitchFamily="34" charset="0"/>
              </a:rPr>
              <a:t>etc.) maximum 4 objects will be detected in </a:t>
            </a:r>
            <a:r>
              <a:rPr lang="en-IN" dirty="0" smtClean="0">
                <a:latin typeface="Calibri" panose="020F0502020204030204" pitchFamily="34" charset="0"/>
                <a:cs typeface="Calibri" panose="020F0502020204030204" pitchFamily="34" charset="0"/>
              </a:rPr>
              <a:t>given </a:t>
            </a:r>
          </a:p>
          <a:p>
            <a:pPr lvl="0"/>
            <a:r>
              <a:rPr lang="en-IN" dirty="0" smtClean="0">
                <a:latin typeface="Calibri" panose="020F0502020204030204" pitchFamily="34" charset="0"/>
                <a:cs typeface="Calibri" panose="020F0502020204030204" pitchFamily="34" charset="0"/>
              </a:rPr>
              <a:t>Image</a:t>
            </a:r>
          </a:p>
          <a:p>
            <a:pPr lvl="0"/>
            <a:endParaRPr lang="en-IN" dirty="0">
              <a:latin typeface="Calibri" panose="020F0502020204030204" pitchFamily="34" charset="0"/>
              <a:ea typeface="Ubuntu"/>
              <a:cs typeface="Calibri" panose="020F0502020204030204" pitchFamily="34" charset="0"/>
              <a:sym typeface="Ubuntu"/>
            </a:endParaRPr>
          </a:p>
          <a:p>
            <a:pPr lvl="0"/>
            <a:r>
              <a:rPr lang="en-IN" dirty="0" smtClean="0">
                <a:latin typeface="Calibri" panose="020F0502020204030204" pitchFamily="34" charset="0"/>
                <a:ea typeface="Ubuntu"/>
                <a:cs typeface="Calibri" panose="020F0502020204030204" pitchFamily="34" charset="0"/>
                <a:sym typeface="Ubuntu"/>
              </a:rPr>
              <a:t>Reference:</a:t>
            </a:r>
          </a:p>
          <a:p>
            <a:pPr lvl="0"/>
            <a:r>
              <a:rPr lang="en-IN" dirty="0">
                <a:latin typeface="Calibri" panose="020F0502020204030204" pitchFamily="34" charset="0"/>
                <a:cs typeface="Calibri" panose="020F0502020204030204" pitchFamily="34" charset="0"/>
                <a:hlinkClick r:id="rId3"/>
              </a:rPr>
              <a:t>https://www.kaggle.com/c/imagenet-object-localization-challenge/data</a:t>
            </a:r>
            <a:endParaRPr dirty="0">
              <a:latin typeface="Calibri" panose="020F0502020204030204" pitchFamily="34" charset="0"/>
              <a:ea typeface="Ubuntu"/>
              <a:cs typeface="Calibri" panose="020F0502020204030204" pitchFamily="34" charset="0"/>
              <a:sym typeface="Ubuntu"/>
            </a:endParaRPr>
          </a:p>
        </p:txBody>
      </p:sp>
    </p:spTree>
    <p:extLst>
      <p:ext uri="{BB962C8B-B14F-4D97-AF65-F5344CB8AC3E}">
        <p14:creationId xmlns:p14="http://schemas.microsoft.com/office/powerpoint/2010/main" val="508906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ea typeface="Ubuntu"/>
                <a:cs typeface="Calibri" panose="020F0502020204030204" pitchFamily="34" charset="0"/>
              </a:rPr>
              <a:t>Result</a:t>
            </a:r>
            <a:endParaRPr sz="2400" dirty="0">
              <a:latin typeface="Calibri" panose="020F0502020204030204" pitchFamily="34" charset="0"/>
              <a:ea typeface="Ubuntu"/>
              <a:cs typeface="Calibri" panose="020F0502020204030204" pitchFamily="34" charset="0"/>
              <a:sym typeface="Ubuntu"/>
            </a:endParaRPr>
          </a:p>
        </p:txBody>
      </p:sp>
      <p:pic>
        <p:nvPicPr>
          <p:cNvPr id="3" name="Picture 2"/>
          <p:cNvPicPr>
            <a:picLocks noChangeAspect="1"/>
          </p:cNvPicPr>
          <p:nvPr/>
        </p:nvPicPr>
        <p:blipFill>
          <a:blip r:embed="rId3"/>
          <a:stretch>
            <a:fillRect/>
          </a:stretch>
        </p:blipFill>
        <p:spPr>
          <a:xfrm>
            <a:off x="421020" y="482433"/>
            <a:ext cx="3959912" cy="3305175"/>
          </a:xfrm>
          <a:prstGeom prst="rect">
            <a:avLst/>
          </a:prstGeom>
        </p:spPr>
      </p:pic>
      <p:pic>
        <p:nvPicPr>
          <p:cNvPr id="6" name="Picture 5"/>
          <p:cNvPicPr>
            <a:picLocks noChangeAspect="1"/>
          </p:cNvPicPr>
          <p:nvPr/>
        </p:nvPicPr>
        <p:blipFill>
          <a:blip r:embed="rId4"/>
          <a:stretch>
            <a:fillRect/>
          </a:stretch>
        </p:blipFill>
        <p:spPr>
          <a:xfrm>
            <a:off x="4449738" y="482433"/>
            <a:ext cx="4353067" cy="2896455"/>
          </a:xfrm>
          <a:prstGeom prst="rect">
            <a:avLst/>
          </a:prstGeom>
        </p:spPr>
      </p:pic>
      <p:pic>
        <p:nvPicPr>
          <p:cNvPr id="7" name="Picture 6"/>
          <p:cNvPicPr>
            <a:picLocks noChangeAspect="1"/>
          </p:cNvPicPr>
          <p:nvPr/>
        </p:nvPicPr>
        <p:blipFill>
          <a:blip r:embed="rId5"/>
          <a:stretch>
            <a:fillRect/>
          </a:stretch>
        </p:blipFill>
        <p:spPr>
          <a:xfrm>
            <a:off x="4311839" y="3659020"/>
            <a:ext cx="4354489" cy="561975"/>
          </a:xfrm>
          <a:prstGeom prst="rect">
            <a:avLst/>
          </a:prstGeom>
        </p:spPr>
      </p:pic>
    </p:spTree>
    <p:extLst>
      <p:ext uri="{BB962C8B-B14F-4D97-AF65-F5344CB8AC3E}">
        <p14:creationId xmlns:p14="http://schemas.microsoft.com/office/powerpoint/2010/main" val="1021094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ea typeface="Ubuntu"/>
                <a:cs typeface="Calibri" panose="020F0502020204030204" pitchFamily="34" charset="0"/>
              </a:rPr>
              <a:t>Aberrations</a:t>
            </a:r>
            <a:endParaRPr sz="2400" dirty="0">
              <a:latin typeface="Calibri" panose="020F0502020204030204" pitchFamily="34" charset="0"/>
              <a:ea typeface="Ubuntu"/>
              <a:cs typeface="Calibri" panose="020F0502020204030204" pitchFamily="34" charset="0"/>
              <a:sym typeface="Ubuntu"/>
            </a:endParaRPr>
          </a:p>
        </p:txBody>
      </p:sp>
      <p:pic>
        <p:nvPicPr>
          <p:cNvPr id="2" name="Picture 1"/>
          <p:cNvPicPr>
            <a:picLocks noChangeAspect="1"/>
          </p:cNvPicPr>
          <p:nvPr/>
        </p:nvPicPr>
        <p:blipFill>
          <a:blip r:embed="rId3"/>
          <a:stretch>
            <a:fillRect/>
          </a:stretch>
        </p:blipFill>
        <p:spPr>
          <a:xfrm>
            <a:off x="2238233" y="975957"/>
            <a:ext cx="4960961" cy="3409950"/>
          </a:xfrm>
          <a:prstGeom prst="rect">
            <a:avLst/>
          </a:prstGeom>
        </p:spPr>
      </p:pic>
    </p:spTree>
    <p:extLst>
      <p:ext uri="{BB962C8B-B14F-4D97-AF65-F5344CB8AC3E}">
        <p14:creationId xmlns:p14="http://schemas.microsoft.com/office/powerpoint/2010/main" val="3696065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ea typeface="Ubuntu"/>
                <a:cs typeface="Calibri" panose="020F0502020204030204" pitchFamily="34" charset="0"/>
              </a:rPr>
              <a:t>Acceptance criteria-Revisit</a:t>
            </a:r>
            <a:endParaRPr sz="2400" dirty="0">
              <a:latin typeface="Calibri" panose="020F0502020204030204" pitchFamily="34" charset="0"/>
              <a:ea typeface="Ubuntu"/>
              <a:cs typeface="Calibri" panose="020F0502020204030204" pitchFamily="34" charset="0"/>
              <a:sym typeface="Ubuntu"/>
            </a:endParaRPr>
          </a:p>
        </p:txBody>
      </p:sp>
      <p:sp>
        <p:nvSpPr>
          <p:cNvPr id="2" name="TextBox 1"/>
          <p:cNvSpPr txBox="1"/>
          <p:nvPr/>
        </p:nvSpPr>
        <p:spPr>
          <a:xfrm>
            <a:off x="247539" y="449263"/>
            <a:ext cx="8262209" cy="738664"/>
          </a:xfrm>
          <a:prstGeom prst="rect">
            <a:avLst/>
          </a:prstGeom>
          <a:noFill/>
        </p:spPr>
        <p:txBody>
          <a:bodyPr wrap="square" rtlCol="0">
            <a:spAutoFit/>
          </a:bodyPr>
          <a:lstStyle/>
          <a:p>
            <a:pPr>
              <a:lnSpc>
                <a:spcPct val="150000"/>
              </a:lnSpc>
            </a:pPr>
            <a:r>
              <a:rPr lang="en-IN" dirty="0">
                <a:latin typeface="Calibri" panose="020F0502020204030204" pitchFamily="34" charset="0"/>
                <a:cs typeface="Calibri" panose="020F0502020204030204" pitchFamily="34" charset="0"/>
              </a:rPr>
              <a:t>Acceptance Criteria:</a:t>
            </a:r>
          </a:p>
          <a:p>
            <a:pPr>
              <a:lnSpc>
                <a:spcPct val="150000"/>
              </a:lnSpc>
            </a:pPr>
            <a:endParaRPr lang="en-IN" dirty="0">
              <a:latin typeface="Calibri" panose="020F0502020204030204" pitchFamily="34" charset="0"/>
              <a:cs typeface="Calibri" panose="020F050202020403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63101877"/>
              </p:ext>
            </p:extLst>
          </p:nvPr>
        </p:nvGraphicFramePr>
        <p:xfrm>
          <a:off x="823689" y="1454426"/>
          <a:ext cx="5829594" cy="1520785"/>
        </p:xfrm>
        <a:graphic>
          <a:graphicData uri="http://schemas.openxmlformats.org/drawingml/2006/table">
            <a:tbl>
              <a:tblPr>
                <a:tableStyleId>{5C22544A-7EE6-4342-B048-85BDC9FD1C3A}</a:tableStyleId>
              </a:tblPr>
              <a:tblGrid>
                <a:gridCol w="1438445"/>
                <a:gridCol w="1149657"/>
                <a:gridCol w="1583975"/>
                <a:gridCol w="1657517"/>
              </a:tblGrid>
              <a:tr h="749210">
                <a:tc>
                  <a:txBody>
                    <a:bodyPr/>
                    <a:lstStyle/>
                    <a:p>
                      <a:pPr algn="l" fontAlgn="b"/>
                      <a:r>
                        <a:rPr lang="en-IN" sz="1100" u="none" strike="noStrike" dirty="0">
                          <a:effectLst/>
                        </a:rPr>
                        <a:t> </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ctr"/>
                      <a:r>
                        <a:rPr lang="en-IN" sz="1100" b="1" u="none" strike="noStrike" dirty="0">
                          <a:effectLst/>
                        </a:rPr>
                        <a:t>Accuracy</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100" b="1" u="none" strike="noStrike" dirty="0">
                          <a:effectLst/>
                        </a:rPr>
                        <a:t>Single Object Detection</a:t>
                      </a:r>
                      <a:br>
                        <a:rPr lang="en-IN" sz="1100" b="1" u="none" strike="noStrike" dirty="0">
                          <a:effectLst/>
                        </a:rPr>
                      </a:br>
                      <a:r>
                        <a:rPr lang="en-IN" sz="1100" b="1" u="none" strike="noStrike" dirty="0">
                          <a:effectLst/>
                        </a:rPr>
                        <a:t>(Probability)</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100" b="1" u="none" strike="noStrike" dirty="0">
                          <a:effectLst/>
                        </a:rPr>
                        <a:t>Multi Object Detection</a:t>
                      </a:r>
                      <a:br>
                        <a:rPr lang="en-IN" sz="1100" b="1" u="none" strike="noStrike" dirty="0">
                          <a:effectLst/>
                        </a:rPr>
                      </a:br>
                      <a:r>
                        <a:rPr lang="en-IN" sz="1100" b="1" u="none" strike="noStrike" dirty="0">
                          <a:effectLst/>
                        </a:rPr>
                        <a:t>(Probability)</a:t>
                      </a:r>
                      <a:endParaRPr lang="en-IN" sz="1100" b="1" i="0" u="none" strike="noStrike" dirty="0">
                        <a:solidFill>
                          <a:srgbClr val="000000"/>
                        </a:solidFill>
                        <a:effectLst/>
                        <a:latin typeface="Calibri" panose="020F0502020204030204" pitchFamily="34" charset="0"/>
                      </a:endParaRPr>
                    </a:p>
                  </a:txBody>
                  <a:tcPr marL="7620" marR="7620" marT="7620" marB="0" anchor="ctr"/>
                </a:tc>
              </a:tr>
              <a:tr h="503201">
                <a:tc>
                  <a:txBody>
                    <a:bodyPr/>
                    <a:lstStyle/>
                    <a:p>
                      <a:pPr algn="ctr" fontAlgn="ctr"/>
                      <a:r>
                        <a:rPr lang="en-IN" sz="1100" b="1" u="none" strike="noStrike" dirty="0">
                          <a:effectLst/>
                        </a:rPr>
                        <a:t>Acceptance Criteria</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b"/>
                      <a:r>
                        <a:rPr lang="en-IN" sz="1100" u="none" strike="noStrike" dirty="0">
                          <a:effectLst/>
                        </a:rPr>
                        <a:t>80%</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80%</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70%</a:t>
                      </a:r>
                      <a:endParaRPr lang="en-IN" sz="1100" b="0" i="0" u="none" strike="noStrike" dirty="0">
                        <a:solidFill>
                          <a:srgbClr val="000000"/>
                        </a:solidFill>
                        <a:effectLst/>
                        <a:latin typeface="Calibri" panose="020F0502020204030204" pitchFamily="34" charset="0"/>
                      </a:endParaRPr>
                    </a:p>
                  </a:txBody>
                  <a:tcPr marL="7620" marR="7620" marT="7620" marB="0" anchor="b"/>
                </a:tc>
              </a:tr>
              <a:tr h="268374">
                <a:tc>
                  <a:txBody>
                    <a:bodyPr/>
                    <a:lstStyle/>
                    <a:p>
                      <a:pPr algn="ctr" fontAlgn="ctr"/>
                      <a:r>
                        <a:rPr lang="en-IN" sz="1100" b="1" u="none" strike="noStrike" dirty="0">
                          <a:effectLst/>
                        </a:rPr>
                        <a:t>Actual</a:t>
                      </a:r>
                      <a:endParaRPr lang="en-IN"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b"/>
                      <a:r>
                        <a:rPr lang="en-IN" sz="1100" u="none" strike="noStrike" dirty="0">
                          <a:effectLst/>
                        </a:rPr>
                        <a:t>87.50%</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99%</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84%</a:t>
                      </a:r>
                      <a:endParaRPr lang="en-IN"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Tree>
    <p:extLst>
      <p:ext uri="{BB962C8B-B14F-4D97-AF65-F5344CB8AC3E}">
        <p14:creationId xmlns:p14="http://schemas.microsoft.com/office/powerpoint/2010/main" val="2166688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ea typeface="Ubuntu"/>
                <a:cs typeface="Calibri" panose="020F0502020204030204" pitchFamily="34" charset="0"/>
              </a:rPr>
              <a:t>Challenges and Limitations</a:t>
            </a:r>
            <a:endParaRPr sz="2400" dirty="0">
              <a:latin typeface="Calibri" panose="020F0502020204030204" pitchFamily="34" charset="0"/>
              <a:ea typeface="Ubuntu"/>
              <a:cs typeface="Calibri" panose="020F0502020204030204" pitchFamily="34" charset="0"/>
              <a:sym typeface="Ubuntu"/>
            </a:endParaRPr>
          </a:p>
        </p:txBody>
      </p:sp>
      <p:sp>
        <p:nvSpPr>
          <p:cNvPr id="2" name="TextBox 1"/>
          <p:cNvSpPr txBox="1"/>
          <p:nvPr/>
        </p:nvSpPr>
        <p:spPr>
          <a:xfrm>
            <a:off x="247539" y="449263"/>
            <a:ext cx="8262209" cy="2677656"/>
          </a:xfrm>
          <a:prstGeom prst="rect">
            <a:avLst/>
          </a:prstGeom>
          <a:noFill/>
        </p:spPr>
        <p:txBody>
          <a:bodyPr wrap="square" rtlCol="0">
            <a:spAutoFit/>
          </a:bodyPr>
          <a:lstStyle/>
          <a:p>
            <a:pPr>
              <a:lnSpc>
                <a:spcPct val="150000"/>
              </a:lnSpc>
            </a:pPr>
            <a:r>
              <a:rPr lang="en-IN" dirty="0" smtClean="0">
                <a:latin typeface="Calibri" panose="020F0502020204030204" pitchFamily="34" charset="0"/>
                <a:cs typeface="Calibri" panose="020F0502020204030204" pitchFamily="34" charset="0"/>
              </a:rPr>
              <a:t>Due to the dataset size image classification model training was performed only on 10 classes using 20,000 images.</a:t>
            </a:r>
          </a:p>
          <a:p>
            <a:pPr>
              <a:lnSpc>
                <a:spcPct val="150000"/>
              </a:lnSpc>
            </a:pPr>
            <a:r>
              <a:rPr lang="en-IN" dirty="0" smtClean="0">
                <a:latin typeface="Calibri" panose="020F0502020204030204" pitchFamily="34" charset="0"/>
                <a:cs typeface="Calibri" panose="020F0502020204030204" pitchFamily="34" charset="0"/>
              </a:rPr>
              <a:t>Due to cost of high end clusters (AWS) we used smaller spark cluster to run the applications.</a:t>
            </a:r>
          </a:p>
          <a:p>
            <a:pPr>
              <a:lnSpc>
                <a:spcPct val="150000"/>
              </a:lnSpc>
            </a:pPr>
            <a:endParaRPr lang="en-IN" dirty="0" smtClean="0">
              <a:latin typeface="Calibri" panose="020F0502020204030204" pitchFamily="34" charset="0"/>
              <a:cs typeface="Calibri" panose="020F0502020204030204" pitchFamily="34" charset="0"/>
            </a:endParaRPr>
          </a:p>
          <a:p>
            <a:pPr>
              <a:lnSpc>
                <a:spcPct val="150000"/>
              </a:lnSpc>
            </a:pPr>
            <a:r>
              <a:rPr lang="en-IN" dirty="0" smtClean="0">
                <a:latin typeface="Calibri" panose="020F0502020204030204" pitchFamily="34" charset="0"/>
                <a:cs typeface="Calibri" panose="020F0502020204030204" pitchFamily="34" charset="0"/>
              </a:rPr>
              <a:t>Even in cluster mode we were running into GC memory overhead issues. Hence used pre trained SSD model to detect object.</a:t>
            </a:r>
          </a:p>
          <a:p>
            <a:pPr>
              <a:lnSpc>
                <a:spcPct val="150000"/>
              </a:lnSpc>
            </a:pPr>
            <a:endParaRPr lang="en-IN" dirty="0">
              <a:latin typeface="Calibri" panose="020F0502020204030204" pitchFamily="34" charset="0"/>
              <a:cs typeface="Calibri" panose="020F0502020204030204" pitchFamily="34" charset="0"/>
            </a:endParaRPr>
          </a:p>
          <a:p>
            <a:pPr>
              <a:lnSpc>
                <a:spcPct val="150000"/>
              </a:lnSpc>
            </a:pP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83526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Future Scope:-"/>
          <p:cNvSpPr txBox="1">
            <a:spLocks noGrp="1"/>
          </p:cNvSpPr>
          <p:nvPr>
            <p:ph type="subTitle" idx="1"/>
          </p:nvPr>
        </p:nvSpPr>
        <p:spPr>
          <a:xfrm>
            <a:off x="0" y="0"/>
            <a:ext cx="9144000" cy="596057"/>
          </a:xfrm>
          <a:prstGeom prst="rect">
            <a:avLst/>
          </a:prstGeom>
        </p:spPr>
        <p:txBody>
          <a:bodyPr>
            <a:normAutofit/>
          </a:bodyPr>
          <a:lstStyle>
            <a:lvl1pPr algn="l"/>
          </a:lstStyle>
          <a:p>
            <a:pPr algn="ctr"/>
            <a:r>
              <a:rPr sz="2400" dirty="0">
                <a:solidFill>
                  <a:schemeClr val="tx1"/>
                </a:solidFill>
                <a:latin typeface="Calibri" panose="020F0502020204030204" pitchFamily="34" charset="0"/>
                <a:cs typeface="Calibri" panose="020F0502020204030204" pitchFamily="34" charset="0"/>
              </a:rPr>
              <a:t>Future </a:t>
            </a:r>
            <a:r>
              <a:rPr sz="2400" dirty="0" smtClean="0">
                <a:solidFill>
                  <a:schemeClr val="tx1"/>
                </a:solidFill>
                <a:latin typeface="Calibri" panose="020F0502020204030204" pitchFamily="34" charset="0"/>
                <a:cs typeface="Calibri" panose="020F0502020204030204" pitchFamily="34" charset="0"/>
              </a:rPr>
              <a:t>Scope</a:t>
            </a:r>
            <a:endParaRPr sz="2400" dirty="0">
              <a:solidFill>
                <a:schemeClr val="tx1"/>
              </a:solidFill>
              <a:latin typeface="Calibri" panose="020F0502020204030204" pitchFamily="34" charset="0"/>
              <a:cs typeface="Calibri" panose="020F0502020204030204" pitchFamily="34" charset="0"/>
            </a:endParaRPr>
          </a:p>
        </p:txBody>
      </p:sp>
      <p:sp>
        <p:nvSpPr>
          <p:cNvPr id="166" name="Along with object detection, something known as semantic segmentation can also be done. Semantic segmentation is basically a way by which we try to classify each pixel of an image.…"/>
          <p:cNvSpPr txBox="1"/>
          <p:nvPr/>
        </p:nvSpPr>
        <p:spPr>
          <a:xfrm>
            <a:off x="732482" y="848954"/>
            <a:ext cx="5877531" cy="1076304"/>
          </a:xfrm>
          <a:prstGeom prst="rect">
            <a:avLst/>
          </a:prstGeom>
          <a:ln w="12700">
            <a:miter lim="400000"/>
          </a:ln>
          <a:extLst>
            <a:ext uri="{C572A759-6A51-4108-AA02-DFA0A04FC94B}">
              <ma14:wrappingTextBoxFlag xmlns="" xmlns:ma14="http://schemas.microsoft.com/office/mac/drawingml/2011/main" val="1"/>
            </a:ext>
          </a:extLst>
        </p:spPr>
        <p:txBody>
          <a:bodyPr lIns="26789" tIns="26789" rIns="26789" bIns="26789" anchor="ctr">
            <a:spAutoFit/>
          </a:bodyPr>
          <a:lstStyle/>
          <a:p>
            <a:pPr marL="175789" indent="-175789">
              <a:buSzPct val="50000"/>
              <a:buBlip>
                <a:blip r:embed="rId2"/>
              </a:buBlip>
              <a:defRPr sz="2100" b="0"/>
            </a:pPr>
            <a:r>
              <a:rPr sz="1107" dirty="0"/>
              <a:t>Along with object detection, something known as semantic segmentation can also be done. Semantic segmentation is basically a way by which we try to classify each pixel of an image.</a:t>
            </a:r>
          </a:p>
          <a:p>
            <a:pPr marL="175789" indent="-175789">
              <a:buSzPct val="50000"/>
              <a:buBlip>
                <a:blip r:embed="rId2"/>
              </a:buBlip>
              <a:defRPr sz="2100" b="0"/>
            </a:pPr>
            <a:r>
              <a:rPr sz="1107" dirty="0"/>
              <a:t>Instance segmentation , it is a combination of semantic segmentation and object detection that distinguishes between different objects in same class.</a:t>
            </a:r>
          </a:p>
          <a:p>
            <a:pPr marL="175789" indent="-175789">
              <a:buSzPct val="50000"/>
              <a:buBlip>
                <a:blip r:embed="rId2"/>
              </a:buBlip>
              <a:defRPr sz="2100" b="0"/>
            </a:pPr>
            <a:r>
              <a:rPr sz="1107" dirty="0"/>
              <a:t>Training of model with deep learning GPU.</a:t>
            </a:r>
          </a:p>
        </p:txBody>
      </p:sp>
    </p:spTree>
    <p:extLst>
      <p:ext uri="{BB962C8B-B14F-4D97-AF65-F5344CB8AC3E}">
        <p14:creationId xmlns:p14="http://schemas.microsoft.com/office/powerpoint/2010/main" val="1913901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ea typeface="Ubuntu"/>
                <a:cs typeface="Calibri" panose="020F0502020204030204" pitchFamily="34" charset="0"/>
              </a:rPr>
              <a:t>Milestones</a:t>
            </a:r>
            <a:endParaRPr sz="2400" dirty="0">
              <a:latin typeface="Calibri" panose="020F0502020204030204" pitchFamily="34" charset="0"/>
              <a:ea typeface="Ubuntu"/>
              <a:cs typeface="Calibri" panose="020F0502020204030204" pitchFamily="34" charset="0"/>
              <a:sym typeface="Ubuntu"/>
            </a:endParaRPr>
          </a:p>
        </p:txBody>
      </p:sp>
      <p:grpSp>
        <p:nvGrpSpPr>
          <p:cNvPr id="4" name="Group 3"/>
          <p:cNvGrpSpPr/>
          <p:nvPr/>
        </p:nvGrpSpPr>
        <p:grpSpPr>
          <a:xfrm>
            <a:off x="247539" y="637039"/>
            <a:ext cx="8451972" cy="4764415"/>
            <a:chOff x="396000" y="1832828"/>
            <a:chExt cx="8788626" cy="4876732"/>
          </a:xfrm>
        </p:grpSpPr>
        <p:cxnSp>
          <p:nvCxnSpPr>
            <p:cNvPr id="5" name="Straight Connector 4"/>
            <p:cNvCxnSpPr/>
            <p:nvPr/>
          </p:nvCxnSpPr>
          <p:spPr>
            <a:xfrm>
              <a:off x="396000" y="3835400"/>
              <a:ext cx="8746317"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bwMode="gray">
            <a:xfrm>
              <a:off x="1414818" y="3551497"/>
              <a:ext cx="567806" cy="567806"/>
            </a:xfrm>
            <a:prstGeom prst="ellipse">
              <a:avLst/>
            </a:prstGeom>
            <a:solidFill>
              <a:srgbClr val="00B0F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sp>
          <p:nvSpPr>
            <p:cNvPr id="7" name="Oval 6"/>
            <p:cNvSpPr/>
            <p:nvPr/>
          </p:nvSpPr>
          <p:spPr bwMode="gray">
            <a:xfrm>
              <a:off x="2483658" y="3759200"/>
              <a:ext cx="152400" cy="152400"/>
            </a:xfrm>
            <a:prstGeom prst="ellipse">
              <a:avLst/>
            </a:prstGeom>
            <a:solidFill>
              <a:srgbClr val="00B0F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cxnSp>
          <p:nvCxnSpPr>
            <p:cNvPr id="8" name="Straight Connector 7"/>
            <p:cNvCxnSpPr>
              <a:stCxn id="7" idx="0"/>
            </p:cNvCxnSpPr>
            <p:nvPr/>
          </p:nvCxnSpPr>
          <p:spPr>
            <a:xfrm flipV="1">
              <a:off x="2559858" y="1863050"/>
              <a:ext cx="0" cy="189615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bwMode="gray">
            <a:xfrm>
              <a:off x="4288097" y="3551497"/>
              <a:ext cx="567806" cy="56780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sp>
          <p:nvSpPr>
            <p:cNvPr id="10" name="Oval 9"/>
            <p:cNvSpPr/>
            <p:nvPr/>
          </p:nvSpPr>
          <p:spPr bwMode="gray">
            <a:xfrm>
              <a:off x="7161376" y="3551497"/>
              <a:ext cx="567806" cy="567806"/>
            </a:xfrm>
            <a:prstGeom prst="ellipse">
              <a:avLst/>
            </a:prstGeom>
            <a:solidFill>
              <a:srgbClr val="0070C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sp>
          <p:nvSpPr>
            <p:cNvPr id="11" name="TextBox 10"/>
            <p:cNvSpPr txBox="1"/>
            <p:nvPr/>
          </p:nvSpPr>
          <p:spPr>
            <a:xfrm>
              <a:off x="2637357" y="1832828"/>
              <a:ext cx="1014960" cy="612384"/>
            </a:xfrm>
            <a:prstGeom prst="rect">
              <a:avLst/>
            </a:prstGeom>
            <a:noFill/>
          </p:spPr>
          <p:txBody>
            <a:bodyPr wrap="square" lIns="0" tIns="0" rIns="0" bIns="0" rtlCol="0">
              <a:spAutoFit/>
            </a:bodyPr>
            <a:lstStyle/>
            <a:p>
              <a:pPr>
                <a:spcBef>
                  <a:spcPts val="600"/>
                </a:spcBef>
                <a:buSzPct val="100000"/>
              </a:pPr>
              <a:r>
                <a:rPr lang="en-GB" sz="1400" b="1" dirty="0" smtClean="0">
                  <a:solidFill>
                    <a:schemeClr val="accent3"/>
                  </a:solidFill>
                </a:rPr>
                <a:t>Nov 17</a:t>
              </a:r>
            </a:p>
            <a:p>
              <a:r>
                <a:rPr lang="en-GB" sz="800" dirty="0" smtClean="0">
                  <a:solidFill>
                    <a:schemeClr val="accent3"/>
                  </a:solidFill>
                </a:rPr>
                <a:t>Data extraction, cleaning and storing</a:t>
              </a:r>
              <a:endParaRPr lang="en-GB" sz="800" dirty="0">
                <a:solidFill>
                  <a:schemeClr val="accent3"/>
                </a:solidFill>
              </a:endParaRPr>
            </a:p>
          </p:txBody>
        </p:sp>
        <p:sp>
          <p:nvSpPr>
            <p:cNvPr id="12" name="Oval 11"/>
            <p:cNvSpPr/>
            <p:nvPr/>
          </p:nvSpPr>
          <p:spPr bwMode="gray">
            <a:xfrm>
              <a:off x="3482263" y="3759200"/>
              <a:ext cx="152400" cy="152400"/>
            </a:xfrm>
            <a:prstGeom prst="ellipse">
              <a:avLst/>
            </a:prstGeom>
            <a:solidFill>
              <a:srgbClr val="00B0F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cxnSp>
          <p:nvCxnSpPr>
            <p:cNvPr id="13" name="Straight Connector 12"/>
            <p:cNvCxnSpPr>
              <a:stCxn id="12" idx="0"/>
            </p:cNvCxnSpPr>
            <p:nvPr/>
          </p:nvCxnSpPr>
          <p:spPr>
            <a:xfrm flipV="1">
              <a:off x="3558463" y="2494548"/>
              <a:ext cx="0" cy="126465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627995" y="2452454"/>
              <a:ext cx="1014960" cy="870230"/>
            </a:xfrm>
            <a:prstGeom prst="rect">
              <a:avLst/>
            </a:prstGeom>
            <a:noFill/>
          </p:spPr>
          <p:txBody>
            <a:bodyPr wrap="square" lIns="0" tIns="0" rIns="0" bIns="0" rtlCol="0">
              <a:spAutoFit/>
            </a:bodyPr>
            <a:lstStyle/>
            <a:p>
              <a:pPr>
                <a:spcBef>
                  <a:spcPts val="600"/>
                </a:spcBef>
                <a:buSzPct val="100000"/>
              </a:pPr>
              <a:r>
                <a:rPr lang="en-GB" sz="1400" b="1" dirty="0" smtClean="0">
                  <a:solidFill>
                    <a:schemeClr val="accent3"/>
                  </a:solidFill>
                </a:rPr>
                <a:t>Nov 22</a:t>
              </a:r>
            </a:p>
            <a:p>
              <a:r>
                <a:rPr lang="en-GB" sz="800" dirty="0" smtClean="0">
                  <a:solidFill>
                    <a:schemeClr val="accent3"/>
                  </a:solidFill>
                </a:rPr>
                <a:t>Training dataset and validation dataset processing. Algorithm design</a:t>
              </a:r>
              <a:endParaRPr lang="en-GB" sz="800" dirty="0">
                <a:solidFill>
                  <a:schemeClr val="accent3"/>
                </a:solidFill>
              </a:endParaRPr>
            </a:p>
          </p:txBody>
        </p:sp>
        <p:sp>
          <p:nvSpPr>
            <p:cNvPr id="15" name="Oval 14"/>
            <p:cNvSpPr/>
            <p:nvPr/>
          </p:nvSpPr>
          <p:spPr bwMode="gray">
            <a:xfrm>
              <a:off x="6490315" y="3759200"/>
              <a:ext cx="152400" cy="152400"/>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cxnSp>
          <p:nvCxnSpPr>
            <p:cNvPr id="16" name="Straight Connector 15"/>
            <p:cNvCxnSpPr>
              <a:stCxn id="15" idx="0"/>
            </p:cNvCxnSpPr>
            <p:nvPr/>
          </p:nvCxnSpPr>
          <p:spPr>
            <a:xfrm flipV="1">
              <a:off x="6566515" y="1863050"/>
              <a:ext cx="0" cy="189615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639950" y="1832828"/>
              <a:ext cx="1014960" cy="612384"/>
            </a:xfrm>
            <a:prstGeom prst="rect">
              <a:avLst/>
            </a:prstGeom>
            <a:noFill/>
          </p:spPr>
          <p:txBody>
            <a:bodyPr wrap="square" lIns="0" tIns="0" rIns="0" bIns="0" rtlCol="0">
              <a:spAutoFit/>
            </a:bodyPr>
            <a:lstStyle/>
            <a:p>
              <a:pPr>
                <a:spcBef>
                  <a:spcPts val="600"/>
                </a:spcBef>
                <a:buSzPct val="100000"/>
              </a:pPr>
              <a:r>
                <a:rPr lang="en-GB" sz="1400" b="1" dirty="0" smtClean="0">
                  <a:solidFill>
                    <a:schemeClr val="accent1"/>
                  </a:solidFill>
                </a:rPr>
                <a:t>Nov 29 </a:t>
              </a:r>
            </a:p>
            <a:p>
              <a:r>
                <a:rPr lang="en-GB" sz="800" dirty="0" smtClean="0">
                  <a:solidFill>
                    <a:schemeClr val="accent1"/>
                  </a:solidFill>
                </a:rPr>
                <a:t>Model implementation on testing data set.</a:t>
              </a:r>
              <a:endParaRPr lang="en-GB" sz="800" dirty="0">
                <a:solidFill>
                  <a:schemeClr val="accent1"/>
                </a:solidFill>
              </a:endParaRPr>
            </a:p>
          </p:txBody>
        </p:sp>
        <p:sp>
          <p:nvSpPr>
            <p:cNvPr id="18" name="Oval 17"/>
            <p:cNvSpPr/>
            <p:nvPr/>
          </p:nvSpPr>
          <p:spPr bwMode="gray">
            <a:xfrm>
              <a:off x="572528" y="3759200"/>
              <a:ext cx="152400" cy="152400"/>
            </a:xfrm>
            <a:prstGeom prst="ellipse">
              <a:avLst/>
            </a:prstGeom>
            <a:solidFill>
              <a:srgbClr val="7030A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accent4"/>
                </a:solidFill>
              </a:endParaRPr>
            </a:p>
          </p:txBody>
        </p:sp>
        <p:cxnSp>
          <p:nvCxnSpPr>
            <p:cNvPr id="19" name="Straight Connector 18"/>
            <p:cNvCxnSpPr>
              <a:stCxn id="18" idx="0"/>
            </p:cNvCxnSpPr>
            <p:nvPr/>
          </p:nvCxnSpPr>
          <p:spPr>
            <a:xfrm flipV="1">
              <a:off x="648728" y="2494548"/>
              <a:ext cx="0" cy="126465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18259" y="2452454"/>
              <a:ext cx="1014960" cy="741307"/>
            </a:xfrm>
            <a:prstGeom prst="rect">
              <a:avLst/>
            </a:prstGeom>
            <a:noFill/>
          </p:spPr>
          <p:txBody>
            <a:bodyPr wrap="square" lIns="0" tIns="0" rIns="0" bIns="0" rtlCol="0">
              <a:spAutoFit/>
            </a:bodyPr>
            <a:lstStyle/>
            <a:p>
              <a:pPr>
                <a:spcBef>
                  <a:spcPts val="600"/>
                </a:spcBef>
                <a:buSzPct val="100000"/>
              </a:pPr>
              <a:r>
                <a:rPr lang="en-GB" sz="1400" b="1" dirty="0" smtClean="0">
                  <a:solidFill>
                    <a:schemeClr val="accent4"/>
                  </a:solidFill>
                </a:rPr>
                <a:t>Nov 13</a:t>
              </a:r>
            </a:p>
            <a:p>
              <a:r>
                <a:rPr lang="en-GB" sz="800" dirty="0" smtClean="0">
                  <a:solidFill>
                    <a:schemeClr val="accent4"/>
                  </a:solidFill>
                </a:rPr>
                <a:t>Repository setup,</a:t>
              </a:r>
            </a:p>
            <a:p>
              <a:r>
                <a:rPr lang="en-GB" sz="800" dirty="0" smtClean="0">
                  <a:solidFill>
                    <a:schemeClr val="accent4"/>
                  </a:solidFill>
                </a:rPr>
                <a:t>Big data source setup</a:t>
              </a:r>
            </a:p>
            <a:p>
              <a:endParaRPr lang="en-GB" sz="800" dirty="0">
                <a:solidFill>
                  <a:schemeClr val="accent4"/>
                </a:solidFill>
              </a:endParaRPr>
            </a:p>
          </p:txBody>
        </p:sp>
        <p:sp>
          <p:nvSpPr>
            <p:cNvPr id="21" name="Oval 20"/>
            <p:cNvSpPr/>
            <p:nvPr/>
          </p:nvSpPr>
          <p:spPr bwMode="gray">
            <a:xfrm>
              <a:off x="5479260" y="3759200"/>
              <a:ext cx="152400" cy="152400"/>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cxnSp>
          <p:nvCxnSpPr>
            <p:cNvPr id="22" name="Straight Connector 21"/>
            <p:cNvCxnSpPr>
              <a:stCxn id="21" idx="0"/>
            </p:cNvCxnSpPr>
            <p:nvPr/>
          </p:nvCxnSpPr>
          <p:spPr>
            <a:xfrm flipV="1">
              <a:off x="5555460" y="2494548"/>
              <a:ext cx="0" cy="126465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624989" y="2452454"/>
              <a:ext cx="1014960" cy="612384"/>
            </a:xfrm>
            <a:prstGeom prst="rect">
              <a:avLst/>
            </a:prstGeom>
            <a:noFill/>
          </p:spPr>
          <p:txBody>
            <a:bodyPr wrap="square" lIns="0" tIns="0" rIns="0" bIns="0" rtlCol="0">
              <a:spAutoFit/>
            </a:bodyPr>
            <a:lstStyle/>
            <a:p>
              <a:pPr>
                <a:spcBef>
                  <a:spcPts val="600"/>
                </a:spcBef>
                <a:buSzPct val="100000"/>
              </a:pPr>
              <a:r>
                <a:rPr lang="en-GB" sz="1400" b="1" dirty="0" smtClean="0">
                  <a:solidFill>
                    <a:schemeClr val="accent1"/>
                  </a:solidFill>
                </a:rPr>
                <a:t>Nov 24</a:t>
              </a:r>
            </a:p>
            <a:p>
              <a:r>
                <a:rPr lang="en-GB" sz="800" dirty="0" smtClean="0">
                  <a:solidFill>
                    <a:schemeClr val="accent1"/>
                  </a:solidFill>
                </a:rPr>
                <a:t>Object detection algorithm development</a:t>
              </a:r>
              <a:endParaRPr lang="en-GB" sz="800" dirty="0">
                <a:solidFill>
                  <a:schemeClr val="accent1"/>
                </a:solidFill>
              </a:endParaRPr>
            </a:p>
          </p:txBody>
        </p:sp>
        <p:sp>
          <p:nvSpPr>
            <p:cNvPr id="24" name="Oval 23"/>
            <p:cNvSpPr/>
            <p:nvPr/>
          </p:nvSpPr>
          <p:spPr bwMode="gray">
            <a:xfrm>
              <a:off x="8020032" y="3759200"/>
              <a:ext cx="152400" cy="152400"/>
            </a:xfrm>
            <a:prstGeom prst="ellipse">
              <a:avLst/>
            </a:prstGeom>
            <a:solidFill>
              <a:srgbClr val="0070C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cxnSp>
          <p:nvCxnSpPr>
            <p:cNvPr id="25" name="Straight Connector 24"/>
            <p:cNvCxnSpPr>
              <a:stCxn id="24" idx="0"/>
            </p:cNvCxnSpPr>
            <p:nvPr/>
          </p:nvCxnSpPr>
          <p:spPr>
            <a:xfrm flipV="1">
              <a:off x="8096232" y="2494548"/>
              <a:ext cx="0" cy="126465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169665" y="2452454"/>
              <a:ext cx="1014960" cy="483461"/>
            </a:xfrm>
            <a:prstGeom prst="rect">
              <a:avLst/>
            </a:prstGeom>
            <a:noFill/>
          </p:spPr>
          <p:txBody>
            <a:bodyPr wrap="square" lIns="0" tIns="0" rIns="0" bIns="0" rtlCol="0">
              <a:spAutoFit/>
            </a:bodyPr>
            <a:lstStyle/>
            <a:p>
              <a:pPr>
                <a:spcBef>
                  <a:spcPts val="600"/>
                </a:spcBef>
                <a:buSzPct val="100000"/>
              </a:pPr>
              <a:r>
                <a:rPr lang="en-GB" sz="1400" b="1" dirty="0" smtClean="0">
                  <a:solidFill>
                    <a:schemeClr val="accent3"/>
                  </a:solidFill>
                </a:rPr>
                <a:t>Dec 5</a:t>
              </a:r>
            </a:p>
            <a:p>
              <a:r>
                <a:rPr lang="en-GB" sz="800" dirty="0" smtClean="0">
                  <a:solidFill>
                    <a:schemeClr val="accent3"/>
                  </a:solidFill>
                </a:rPr>
                <a:t>Result and evaluation</a:t>
              </a:r>
              <a:endParaRPr lang="en-GB" sz="800" dirty="0">
                <a:solidFill>
                  <a:schemeClr val="accent3"/>
                </a:solidFill>
              </a:endParaRPr>
            </a:p>
          </p:txBody>
        </p:sp>
        <p:sp>
          <p:nvSpPr>
            <p:cNvPr id="27" name="Oval 26"/>
            <p:cNvSpPr/>
            <p:nvPr/>
          </p:nvSpPr>
          <p:spPr bwMode="gray">
            <a:xfrm>
              <a:off x="3028738" y="3759200"/>
              <a:ext cx="152400" cy="152400"/>
            </a:xfrm>
            <a:prstGeom prst="ellipse">
              <a:avLst/>
            </a:prstGeom>
            <a:solidFill>
              <a:srgbClr val="00B0F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cxnSp>
          <p:nvCxnSpPr>
            <p:cNvPr id="28" name="Straight Connector 27"/>
            <p:cNvCxnSpPr>
              <a:endCxn id="27" idx="4"/>
            </p:cNvCxnSpPr>
            <p:nvPr/>
          </p:nvCxnSpPr>
          <p:spPr>
            <a:xfrm flipH="1" flipV="1">
              <a:off x="3104938" y="3911600"/>
              <a:ext cx="0" cy="18972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173685" y="5171386"/>
              <a:ext cx="1014960" cy="483461"/>
            </a:xfrm>
            <a:prstGeom prst="rect">
              <a:avLst/>
            </a:prstGeom>
            <a:noFill/>
          </p:spPr>
          <p:txBody>
            <a:bodyPr wrap="square" lIns="0" tIns="0" rIns="0" bIns="0" rtlCol="0">
              <a:spAutoFit/>
            </a:bodyPr>
            <a:lstStyle/>
            <a:p>
              <a:pPr>
                <a:spcBef>
                  <a:spcPts val="600"/>
                </a:spcBef>
                <a:buSzPct val="100000"/>
              </a:pPr>
              <a:r>
                <a:rPr lang="en-GB" sz="1400" b="1" dirty="0" smtClean="0">
                  <a:solidFill>
                    <a:schemeClr val="accent3"/>
                  </a:solidFill>
                </a:rPr>
                <a:t>Nov 20</a:t>
              </a:r>
            </a:p>
            <a:p>
              <a:r>
                <a:rPr lang="en-GB" sz="800" dirty="0" smtClean="0">
                  <a:solidFill>
                    <a:schemeClr val="accent3"/>
                  </a:solidFill>
                </a:rPr>
                <a:t>Images summary and analysis</a:t>
              </a:r>
            </a:p>
          </p:txBody>
        </p:sp>
        <p:sp>
          <p:nvSpPr>
            <p:cNvPr id="30" name="Oval 29"/>
            <p:cNvSpPr/>
            <p:nvPr/>
          </p:nvSpPr>
          <p:spPr bwMode="gray">
            <a:xfrm>
              <a:off x="5859203" y="3759200"/>
              <a:ext cx="152400" cy="152400"/>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cxnSp>
          <p:nvCxnSpPr>
            <p:cNvPr id="31" name="Straight Connector 30"/>
            <p:cNvCxnSpPr>
              <a:endCxn id="30" idx="4"/>
            </p:cNvCxnSpPr>
            <p:nvPr/>
          </p:nvCxnSpPr>
          <p:spPr>
            <a:xfrm flipH="1" flipV="1">
              <a:off x="5935403" y="3911600"/>
              <a:ext cx="0" cy="1897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004149" y="5171386"/>
              <a:ext cx="1014960" cy="741307"/>
            </a:xfrm>
            <a:prstGeom prst="rect">
              <a:avLst/>
            </a:prstGeom>
            <a:noFill/>
          </p:spPr>
          <p:txBody>
            <a:bodyPr wrap="square" lIns="0" tIns="0" rIns="0" bIns="0" rtlCol="0">
              <a:spAutoFit/>
            </a:bodyPr>
            <a:lstStyle/>
            <a:p>
              <a:pPr>
                <a:spcBef>
                  <a:spcPts val="600"/>
                </a:spcBef>
                <a:buSzPct val="100000"/>
              </a:pPr>
              <a:r>
                <a:rPr lang="en-GB" sz="1400" b="1" dirty="0" smtClean="0">
                  <a:solidFill>
                    <a:schemeClr val="accent1"/>
                  </a:solidFill>
                </a:rPr>
                <a:t>Nov 27</a:t>
              </a:r>
            </a:p>
            <a:p>
              <a:r>
                <a:rPr lang="en-GB" sz="800" dirty="0" smtClean="0">
                  <a:solidFill>
                    <a:schemeClr val="accent1"/>
                  </a:solidFill>
                </a:rPr>
                <a:t>Model development using training data set.</a:t>
              </a:r>
              <a:endParaRPr lang="en-GB" sz="800" dirty="0">
                <a:solidFill>
                  <a:schemeClr val="accent1"/>
                </a:solidFill>
              </a:endParaRPr>
            </a:p>
          </p:txBody>
        </p:sp>
        <p:sp>
          <p:nvSpPr>
            <p:cNvPr id="33" name="TextBox 32"/>
            <p:cNvSpPr txBox="1"/>
            <p:nvPr/>
          </p:nvSpPr>
          <p:spPr>
            <a:xfrm rot="16200000">
              <a:off x="725354" y="5047433"/>
              <a:ext cx="1954874" cy="225616"/>
            </a:xfrm>
            <a:prstGeom prst="rect">
              <a:avLst/>
            </a:prstGeom>
            <a:noFill/>
          </p:spPr>
          <p:txBody>
            <a:bodyPr wrap="square" lIns="0" tIns="0" rIns="0" bIns="0" rtlCol="0">
              <a:spAutoFit/>
            </a:bodyPr>
            <a:lstStyle/>
            <a:p>
              <a:pPr algn="r">
                <a:spcBef>
                  <a:spcPts val="600"/>
                </a:spcBef>
                <a:buSzPct val="100000"/>
              </a:pPr>
              <a:r>
                <a:rPr lang="en-GB" sz="1400" b="1" dirty="0" smtClean="0">
                  <a:solidFill>
                    <a:schemeClr val="accent3"/>
                  </a:solidFill>
                </a:rPr>
                <a:t>Image processing</a:t>
              </a:r>
              <a:endParaRPr lang="en-GB" sz="800" dirty="0">
                <a:solidFill>
                  <a:schemeClr val="accent3"/>
                </a:solidFill>
              </a:endParaRPr>
            </a:p>
          </p:txBody>
        </p:sp>
        <p:sp>
          <p:nvSpPr>
            <p:cNvPr id="34" name="TextBox 33"/>
            <p:cNvSpPr txBox="1"/>
            <p:nvPr/>
          </p:nvSpPr>
          <p:spPr>
            <a:xfrm rot="16200000">
              <a:off x="3594566" y="5047433"/>
              <a:ext cx="1954873" cy="225616"/>
            </a:xfrm>
            <a:prstGeom prst="rect">
              <a:avLst/>
            </a:prstGeom>
            <a:noFill/>
          </p:spPr>
          <p:txBody>
            <a:bodyPr wrap="square" lIns="0" tIns="0" rIns="0" bIns="0" rtlCol="0">
              <a:spAutoFit/>
            </a:bodyPr>
            <a:lstStyle/>
            <a:p>
              <a:pPr algn="r">
                <a:spcBef>
                  <a:spcPts val="600"/>
                </a:spcBef>
                <a:buSzPct val="100000"/>
              </a:pPr>
              <a:r>
                <a:rPr lang="en-GB" sz="1400" b="1" dirty="0" smtClean="0">
                  <a:solidFill>
                    <a:srgbClr val="92D050"/>
                  </a:solidFill>
                </a:rPr>
                <a:t>Object detection</a:t>
              </a:r>
              <a:endParaRPr lang="en-GB" sz="800" dirty="0">
                <a:solidFill>
                  <a:srgbClr val="92D050"/>
                </a:solidFill>
              </a:endParaRPr>
            </a:p>
          </p:txBody>
        </p:sp>
        <p:sp>
          <p:nvSpPr>
            <p:cNvPr id="35" name="TextBox 34"/>
            <p:cNvSpPr txBox="1"/>
            <p:nvPr/>
          </p:nvSpPr>
          <p:spPr>
            <a:xfrm rot="16200000">
              <a:off x="6181900" y="5333373"/>
              <a:ext cx="2526759" cy="225616"/>
            </a:xfrm>
            <a:prstGeom prst="rect">
              <a:avLst/>
            </a:prstGeom>
            <a:noFill/>
          </p:spPr>
          <p:txBody>
            <a:bodyPr wrap="square" lIns="0" tIns="0" rIns="0" bIns="0" rtlCol="0">
              <a:spAutoFit/>
            </a:bodyPr>
            <a:lstStyle/>
            <a:p>
              <a:pPr algn="r">
                <a:spcBef>
                  <a:spcPts val="600"/>
                </a:spcBef>
                <a:buSzPct val="100000"/>
              </a:pPr>
              <a:r>
                <a:rPr lang="en-GB" sz="1400" b="1" dirty="0" smtClean="0">
                  <a:solidFill>
                    <a:schemeClr val="accent3"/>
                  </a:solidFill>
                </a:rPr>
                <a:t>Matching &amp; evaluation</a:t>
              </a:r>
              <a:endParaRPr lang="en-GB" sz="800" dirty="0">
                <a:solidFill>
                  <a:schemeClr val="accent3"/>
                </a:solidFill>
              </a:endParaRPr>
            </a:p>
          </p:txBody>
        </p:sp>
        <p:cxnSp>
          <p:nvCxnSpPr>
            <p:cNvPr id="36" name="Straight Connector 35"/>
            <p:cNvCxnSpPr/>
            <p:nvPr/>
          </p:nvCxnSpPr>
          <p:spPr>
            <a:xfrm>
              <a:off x="396001" y="3835400"/>
              <a:ext cx="8746317"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648729" y="2494548"/>
              <a:ext cx="0" cy="126465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18260" y="2452454"/>
              <a:ext cx="1014960" cy="741307"/>
            </a:xfrm>
            <a:prstGeom prst="rect">
              <a:avLst/>
            </a:prstGeom>
            <a:noFill/>
          </p:spPr>
          <p:txBody>
            <a:bodyPr wrap="square" lIns="0" tIns="0" rIns="0" bIns="0" rtlCol="0">
              <a:spAutoFit/>
            </a:bodyPr>
            <a:lstStyle/>
            <a:p>
              <a:pPr>
                <a:spcBef>
                  <a:spcPts val="600"/>
                </a:spcBef>
                <a:buSzPct val="100000"/>
              </a:pPr>
              <a:r>
                <a:rPr lang="en-GB" sz="1400" b="1" dirty="0" smtClean="0">
                  <a:solidFill>
                    <a:schemeClr val="accent4"/>
                  </a:solidFill>
                </a:rPr>
                <a:t>Nov 13</a:t>
              </a:r>
            </a:p>
            <a:p>
              <a:r>
                <a:rPr lang="en-GB" sz="800" dirty="0" smtClean="0">
                  <a:solidFill>
                    <a:schemeClr val="accent4"/>
                  </a:solidFill>
                </a:rPr>
                <a:t>Repository setup,</a:t>
              </a:r>
            </a:p>
            <a:p>
              <a:r>
                <a:rPr lang="en-GB" sz="800" dirty="0" smtClean="0">
                  <a:solidFill>
                    <a:schemeClr val="accent4"/>
                  </a:solidFill>
                </a:rPr>
                <a:t>Big data source setup</a:t>
              </a:r>
            </a:p>
            <a:p>
              <a:endParaRPr lang="en-GB" sz="800" dirty="0">
                <a:solidFill>
                  <a:schemeClr val="accent4"/>
                </a:solidFill>
              </a:endParaRPr>
            </a:p>
          </p:txBody>
        </p:sp>
        <p:sp>
          <p:nvSpPr>
            <p:cNvPr id="39" name="TextBox 38"/>
            <p:cNvSpPr txBox="1"/>
            <p:nvPr/>
          </p:nvSpPr>
          <p:spPr>
            <a:xfrm rot="16200000">
              <a:off x="725355" y="5047433"/>
              <a:ext cx="1954874" cy="225616"/>
            </a:xfrm>
            <a:prstGeom prst="rect">
              <a:avLst/>
            </a:prstGeom>
            <a:noFill/>
          </p:spPr>
          <p:txBody>
            <a:bodyPr wrap="square" lIns="0" tIns="0" rIns="0" bIns="0" rtlCol="0">
              <a:spAutoFit/>
            </a:bodyPr>
            <a:lstStyle/>
            <a:p>
              <a:pPr algn="r">
                <a:spcBef>
                  <a:spcPts val="600"/>
                </a:spcBef>
                <a:buSzPct val="100000"/>
              </a:pPr>
              <a:r>
                <a:rPr lang="en-GB" sz="1400" b="1" dirty="0" smtClean="0">
                  <a:solidFill>
                    <a:schemeClr val="accent3"/>
                  </a:solidFill>
                </a:rPr>
                <a:t>Image processing</a:t>
              </a:r>
              <a:endParaRPr lang="en-GB" sz="800" dirty="0">
                <a:solidFill>
                  <a:schemeClr val="accent3"/>
                </a:solidFill>
              </a:endParaRPr>
            </a:p>
          </p:txBody>
        </p:sp>
        <p:cxnSp>
          <p:nvCxnSpPr>
            <p:cNvPr id="40" name="Straight Connector 39"/>
            <p:cNvCxnSpPr/>
            <p:nvPr/>
          </p:nvCxnSpPr>
          <p:spPr>
            <a:xfrm flipV="1">
              <a:off x="2559859" y="1863050"/>
              <a:ext cx="0" cy="189615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637358" y="1832828"/>
              <a:ext cx="1014960" cy="472548"/>
            </a:xfrm>
            <a:prstGeom prst="rect">
              <a:avLst/>
            </a:prstGeom>
            <a:noFill/>
          </p:spPr>
          <p:txBody>
            <a:bodyPr wrap="square" lIns="0" tIns="0" rIns="0" bIns="0" rtlCol="0">
              <a:spAutoFit/>
            </a:bodyPr>
            <a:lstStyle/>
            <a:p>
              <a:pPr>
                <a:spcBef>
                  <a:spcPts val="600"/>
                </a:spcBef>
                <a:buSzPct val="100000"/>
              </a:pPr>
              <a:r>
                <a:rPr lang="en-GB" sz="1400" b="1" dirty="0" smtClean="0">
                  <a:solidFill>
                    <a:srgbClr val="00B0F0"/>
                  </a:solidFill>
                </a:rPr>
                <a:t>Nov 17</a:t>
              </a:r>
            </a:p>
            <a:p>
              <a:r>
                <a:rPr lang="en-GB" sz="800" dirty="0" smtClean="0">
                  <a:solidFill>
                    <a:srgbClr val="00B0F0"/>
                  </a:solidFill>
                </a:rPr>
                <a:t>Data extraction, cleaning and storing</a:t>
              </a:r>
              <a:endParaRPr lang="en-GB" sz="800" dirty="0">
                <a:solidFill>
                  <a:srgbClr val="00B0F0"/>
                </a:solidFill>
              </a:endParaRPr>
            </a:p>
          </p:txBody>
        </p:sp>
        <p:cxnSp>
          <p:nvCxnSpPr>
            <p:cNvPr id="42" name="Straight Connector 41"/>
            <p:cNvCxnSpPr/>
            <p:nvPr/>
          </p:nvCxnSpPr>
          <p:spPr>
            <a:xfrm flipV="1">
              <a:off x="3558464" y="2494548"/>
              <a:ext cx="0" cy="126465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27996" y="2452454"/>
              <a:ext cx="1014960" cy="724574"/>
            </a:xfrm>
            <a:prstGeom prst="rect">
              <a:avLst/>
            </a:prstGeom>
            <a:noFill/>
          </p:spPr>
          <p:txBody>
            <a:bodyPr wrap="square" lIns="0" tIns="0" rIns="0" bIns="0" rtlCol="0">
              <a:spAutoFit/>
            </a:bodyPr>
            <a:lstStyle/>
            <a:p>
              <a:pPr>
                <a:spcBef>
                  <a:spcPts val="600"/>
                </a:spcBef>
                <a:buSzPct val="100000"/>
              </a:pPr>
              <a:r>
                <a:rPr lang="en-GB" sz="1400" b="1" dirty="0" smtClean="0">
                  <a:solidFill>
                    <a:srgbClr val="00B0F0"/>
                  </a:solidFill>
                </a:rPr>
                <a:t>Nov 22</a:t>
              </a:r>
            </a:p>
            <a:p>
              <a:r>
                <a:rPr lang="en-GB" sz="800" dirty="0" smtClean="0">
                  <a:solidFill>
                    <a:srgbClr val="00B0F0"/>
                  </a:solidFill>
                </a:rPr>
                <a:t>Training dataset and validation dataset processing. Algorithm design</a:t>
              </a:r>
              <a:endParaRPr lang="en-GB" sz="800" dirty="0">
                <a:solidFill>
                  <a:srgbClr val="00B0F0"/>
                </a:solidFill>
              </a:endParaRPr>
            </a:p>
          </p:txBody>
        </p:sp>
        <p:cxnSp>
          <p:nvCxnSpPr>
            <p:cNvPr id="44" name="Straight Connector 43"/>
            <p:cNvCxnSpPr/>
            <p:nvPr/>
          </p:nvCxnSpPr>
          <p:spPr>
            <a:xfrm flipV="1">
              <a:off x="6566516" y="1863050"/>
              <a:ext cx="0" cy="189615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639951" y="1832828"/>
              <a:ext cx="1014960" cy="612384"/>
            </a:xfrm>
            <a:prstGeom prst="rect">
              <a:avLst/>
            </a:prstGeom>
            <a:noFill/>
          </p:spPr>
          <p:txBody>
            <a:bodyPr wrap="square" lIns="0" tIns="0" rIns="0" bIns="0" rtlCol="0">
              <a:spAutoFit/>
            </a:bodyPr>
            <a:lstStyle/>
            <a:p>
              <a:pPr>
                <a:spcBef>
                  <a:spcPts val="600"/>
                </a:spcBef>
                <a:buSzPct val="100000"/>
              </a:pPr>
              <a:r>
                <a:rPr lang="en-GB" sz="1400" b="1" dirty="0" smtClean="0">
                  <a:solidFill>
                    <a:srgbClr val="92D050"/>
                  </a:solidFill>
                </a:rPr>
                <a:t>Nov 29 </a:t>
              </a:r>
            </a:p>
            <a:p>
              <a:r>
                <a:rPr lang="en-GB" sz="800" dirty="0" smtClean="0">
                  <a:solidFill>
                    <a:srgbClr val="92D050"/>
                  </a:solidFill>
                </a:rPr>
                <a:t>Model implementation on testing data set.</a:t>
              </a:r>
              <a:endParaRPr lang="en-GB" sz="800" dirty="0">
                <a:solidFill>
                  <a:srgbClr val="92D050"/>
                </a:solidFill>
              </a:endParaRPr>
            </a:p>
          </p:txBody>
        </p:sp>
        <p:cxnSp>
          <p:nvCxnSpPr>
            <p:cNvPr id="46" name="Straight Connector 45"/>
            <p:cNvCxnSpPr/>
            <p:nvPr/>
          </p:nvCxnSpPr>
          <p:spPr>
            <a:xfrm flipV="1">
              <a:off x="5555461" y="2494548"/>
              <a:ext cx="0" cy="1264652"/>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5624990" y="2452454"/>
              <a:ext cx="1014960" cy="612384"/>
            </a:xfrm>
            <a:prstGeom prst="rect">
              <a:avLst/>
            </a:prstGeom>
            <a:noFill/>
          </p:spPr>
          <p:txBody>
            <a:bodyPr wrap="square" lIns="0" tIns="0" rIns="0" bIns="0" rtlCol="0">
              <a:spAutoFit/>
            </a:bodyPr>
            <a:lstStyle/>
            <a:p>
              <a:pPr>
                <a:spcBef>
                  <a:spcPts val="600"/>
                </a:spcBef>
                <a:buSzPct val="100000"/>
              </a:pPr>
              <a:r>
                <a:rPr lang="en-GB" sz="1400" b="1" dirty="0" smtClean="0">
                  <a:solidFill>
                    <a:srgbClr val="92D050"/>
                  </a:solidFill>
                </a:rPr>
                <a:t>Nov 24</a:t>
              </a:r>
            </a:p>
            <a:p>
              <a:r>
                <a:rPr lang="en-GB" sz="800" dirty="0" smtClean="0">
                  <a:solidFill>
                    <a:srgbClr val="92D050"/>
                  </a:solidFill>
                </a:rPr>
                <a:t>Object detection algorithm development</a:t>
              </a:r>
              <a:endParaRPr lang="en-GB" sz="800" dirty="0">
                <a:solidFill>
                  <a:srgbClr val="92D050"/>
                </a:solidFill>
              </a:endParaRPr>
            </a:p>
          </p:txBody>
        </p:sp>
        <p:cxnSp>
          <p:nvCxnSpPr>
            <p:cNvPr id="48" name="Straight Connector 47"/>
            <p:cNvCxnSpPr/>
            <p:nvPr/>
          </p:nvCxnSpPr>
          <p:spPr>
            <a:xfrm flipV="1">
              <a:off x="8096233" y="2494548"/>
              <a:ext cx="0" cy="126465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8169666" y="2452454"/>
              <a:ext cx="1014960" cy="483461"/>
            </a:xfrm>
            <a:prstGeom prst="rect">
              <a:avLst/>
            </a:prstGeom>
            <a:noFill/>
          </p:spPr>
          <p:txBody>
            <a:bodyPr wrap="square" lIns="0" tIns="0" rIns="0" bIns="0" rtlCol="0">
              <a:spAutoFit/>
            </a:bodyPr>
            <a:lstStyle/>
            <a:p>
              <a:pPr>
                <a:spcBef>
                  <a:spcPts val="600"/>
                </a:spcBef>
                <a:buSzPct val="100000"/>
              </a:pPr>
              <a:r>
                <a:rPr lang="en-GB" sz="1400" b="1" dirty="0" smtClean="0">
                  <a:solidFill>
                    <a:srgbClr val="0070C0"/>
                  </a:solidFill>
                </a:rPr>
                <a:t>Dec 5</a:t>
              </a:r>
            </a:p>
            <a:p>
              <a:r>
                <a:rPr lang="en-GB" sz="800" dirty="0" smtClean="0">
                  <a:solidFill>
                    <a:srgbClr val="0070C0"/>
                  </a:solidFill>
                </a:rPr>
                <a:t>Result and evaluation</a:t>
              </a:r>
              <a:endParaRPr lang="en-GB" sz="800" dirty="0">
                <a:solidFill>
                  <a:srgbClr val="0070C0"/>
                </a:solidFill>
              </a:endParaRPr>
            </a:p>
          </p:txBody>
        </p:sp>
        <p:cxnSp>
          <p:nvCxnSpPr>
            <p:cNvPr id="50" name="Straight Connector 49"/>
            <p:cNvCxnSpPr/>
            <p:nvPr/>
          </p:nvCxnSpPr>
          <p:spPr>
            <a:xfrm flipH="1" flipV="1">
              <a:off x="3104939" y="3911600"/>
              <a:ext cx="0" cy="189720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173686" y="5171386"/>
              <a:ext cx="1014960" cy="483461"/>
            </a:xfrm>
            <a:prstGeom prst="rect">
              <a:avLst/>
            </a:prstGeom>
            <a:noFill/>
          </p:spPr>
          <p:txBody>
            <a:bodyPr wrap="square" lIns="0" tIns="0" rIns="0" bIns="0" rtlCol="0">
              <a:spAutoFit/>
            </a:bodyPr>
            <a:lstStyle/>
            <a:p>
              <a:pPr>
                <a:spcBef>
                  <a:spcPts val="600"/>
                </a:spcBef>
                <a:buSzPct val="100000"/>
              </a:pPr>
              <a:r>
                <a:rPr lang="en-GB" sz="1400" b="1" dirty="0" smtClean="0">
                  <a:solidFill>
                    <a:srgbClr val="00B0F0"/>
                  </a:solidFill>
                </a:rPr>
                <a:t>Nov 20</a:t>
              </a:r>
            </a:p>
            <a:p>
              <a:r>
                <a:rPr lang="en-GB" sz="800" dirty="0" smtClean="0">
                  <a:solidFill>
                    <a:srgbClr val="00B0F0"/>
                  </a:solidFill>
                </a:rPr>
                <a:t>Images summary and analysis</a:t>
              </a:r>
            </a:p>
          </p:txBody>
        </p:sp>
        <p:cxnSp>
          <p:nvCxnSpPr>
            <p:cNvPr id="52" name="Straight Connector 51"/>
            <p:cNvCxnSpPr/>
            <p:nvPr/>
          </p:nvCxnSpPr>
          <p:spPr>
            <a:xfrm flipH="1" flipV="1">
              <a:off x="5935404" y="3911600"/>
              <a:ext cx="0" cy="189720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6004150" y="5171386"/>
              <a:ext cx="1014960" cy="598561"/>
            </a:xfrm>
            <a:prstGeom prst="rect">
              <a:avLst/>
            </a:prstGeom>
            <a:noFill/>
          </p:spPr>
          <p:txBody>
            <a:bodyPr wrap="square" lIns="0" tIns="0" rIns="0" bIns="0" rtlCol="0">
              <a:spAutoFit/>
            </a:bodyPr>
            <a:lstStyle/>
            <a:p>
              <a:pPr>
                <a:spcBef>
                  <a:spcPts val="600"/>
                </a:spcBef>
                <a:buSzPct val="100000"/>
              </a:pPr>
              <a:r>
                <a:rPr lang="en-GB" sz="1400" b="1" dirty="0" smtClean="0">
                  <a:solidFill>
                    <a:srgbClr val="92D050"/>
                  </a:solidFill>
                </a:rPr>
                <a:t>Nov 27</a:t>
              </a:r>
            </a:p>
            <a:p>
              <a:r>
                <a:rPr lang="en-GB" sz="800" dirty="0" smtClean="0">
                  <a:solidFill>
                    <a:srgbClr val="92D050"/>
                  </a:solidFill>
                </a:rPr>
                <a:t>Model development using training data set.</a:t>
              </a:r>
              <a:endParaRPr lang="en-GB" sz="800" dirty="0">
                <a:solidFill>
                  <a:srgbClr val="92D050"/>
                </a:solidFill>
              </a:endParaRPr>
            </a:p>
          </p:txBody>
        </p:sp>
        <p:sp>
          <p:nvSpPr>
            <p:cNvPr id="55" name="TextBox 54"/>
            <p:cNvSpPr txBox="1"/>
            <p:nvPr/>
          </p:nvSpPr>
          <p:spPr>
            <a:xfrm rot="16200000">
              <a:off x="6181901" y="5333373"/>
              <a:ext cx="2526759" cy="225616"/>
            </a:xfrm>
            <a:prstGeom prst="rect">
              <a:avLst/>
            </a:prstGeom>
            <a:noFill/>
          </p:spPr>
          <p:txBody>
            <a:bodyPr wrap="square" lIns="0" tIns="0" rIns="0" bIns="0" rtlCol="0">
              <a:spAutoFit/>
            </a:bodyPr>
            <a:lstStyle/>
            <a:p>
              <a:pPr algn="r">
                <a:spcBef>
                  <a:spcPts val="600"/>
                </a:spcBef>
                <a:buSzPct val="100000"/>
              </a:pPr>
              <a:r>
                <a:rPr lang="en-GB" sz="1400" b="1" dirty="0" smtClean="0">
                  <a:solidFill>
                    <a:srgbClr val="0070C0"/>
                  </a:solidFill>
                </a:rPr>
                <a:t>Matching &amp; evaluation</a:t>
              </a:r>
              <a:endParaRPr lang="en-GB" sz="800" dirty="0">
                <a:solidFill>
                  <a:srgbClr val="0070C0"/>
                </a:solidFill>
              </a:endParaRPr>
            </a:p>
          </p:txBody>
        </p:sp>
        <p:cxnSp>
          <p:nvCxnSpPr>
            <p:cNvPr id="56" name="Straight Connector 55"/>
            <p:cNvCxnSpPr/>
            <p:nvPr/>
          </p:nvCxnSpPr>
          <p:spPr>
            <a:xfrm>
              <a:off x="396002" y="3835400"/>
              <a:ext cx="8746317"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648730" y="2494548"/>
              <a:ext cx="0" cy="1264652"/>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718261" y="2452454"/>
              <a:ext cx="1014960" cy="741307"/>
            </a:xfrm>
            <a:prstGeom prst="rect">
              <a:avLst/>
            </a:prstGeom>
            <a:noFill/>
          </p:spPr>
          <p:txBody>
            <a:bodyPr wrap="square" lIns="0" tIns="0" rIns="0" bIns="0" rtlCol="0">
              <a:spAutoFit/>
            </a:bodyPr>
            <a:lstStyle/>
            <a:p>
              <a:pPr>
                <a:spcBef>
                  <a:spcPts val="600"/>
                </a:spcBef>
                <a:buSzPct val="100000"/>
              </a:pPr>
              <a:r>
                <a:rPr lang="en-GB" sz="1400" b="1" dirty="0" smtClean="0">
                  <a:solidFill>
                    <a:srgbClr val="7030A0"/>
                  </a:solidFill>
                </a:rPr>
                <a:t>Nov 13</a:t>
              </a:r>
            </a:p>
            <a:p>
              <a:r>
                <a:rPr lang="en-GB" sz="800" dirty="0" smtClean="0">
                  <a:solidFill>
                    <a:srgbClr val="7030A0"/>
                  </a:solidFill>
                </a:rPr>
                <a:t>Repository setup,</a:t>
              </a:r>
            </a:p>
            <a:p>
              <a:r>
                <a:rPr lang="en-GB" sz="800" dirty="0" smtClean="0">
                  <a:solidFill>
                    <a:srgbClr val="7030A0"/>
                  </a:solidFill>
                </a:rPr>
                <a:t>Big data source setup</a:t>
              </a:r>
            </a:p>
            <a:p>
              <a:endParaRPr lang="en-GB" sz="800" dirty="0">
                <a:solidFill>
                  <a:srgbClr val="7030A0"/>
                </a:solidFill>
              </a:endParaRPr>
            </a:p>
          </p:txBody>
        </p:sp>
        <p:sp>
          <p:nvSpPr>
            <p:cNvPr id="59" name="TextBox 58"/>
            <p:cNvSpPr txBox="1"/>
            <p:nvPr/>
          </p:nvSpPr>
          <p:spPr>
            <a:xfrm rot="16200000">
              <a:off x="725356" y="5047433"/>
              <a:ext cx="1954874" cy="225616"/>
            </a:xfrm>
            <a:prstGeom prst="rect">
              <a:avLst/>
            </a:prstGeom>
            <a:noFill/>
          </p:spPr>
          <p:txBody>
            <a:bodyPr wrap="square" lIns="0" tIns="0" rIns="0" bIns="0" rtlCol="0">
              <a:spAutoFit/>
            </a:bodyPr>
            <a:lstStyle/>
            <a:p>
              <a:pPr algn="r">
                <a:spcBef>
                  <a:spcPts val="600"/>
                </a:spcBef>
                <a:buSzPct val="100000"/>
              </a:pPr>
              <a:r>
                <a:rPr lang="en-GB" sz="1400" b="1" dirty="0" smtClean="0">
                  <a:solidFill>
                    <a:srgbClr val="00B0F0"/>
                  </a:solidFill>
                </a:rPr>
                <a:t>Image processing</a:t>
              </a:r>
              <a:endParaRPr lang="en-GB" sz="800" dirty="0">
                <a:solidFill>
                  <a:srgbClr val="00B0F0"/>
                </a:solidFill>
              </a:endParaRPr>
            </a:p>
          </p:txBody>
        </p:sp>
      </p:grpSp>
    </p:spTree>
    <p:extLst>
      <p:ext uri="{BB962C8B-B14F-4D97-AF65-F5344CB8AC3E}">
        <p14:creationId xmlns:p14="http://schemas.microsoft.com/office/powerpoint/2010/main" val="1516493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1;p100">
            <a:extLst>
              <a:ext uri="{FF2B5EF4-FFF2-40B4-BE49-F238E27FC236}">
                <a16:creationId xmlns="" xmlns:a16="http://schemas.microsoft.com/office/drawing/2014/main" id="{01C1DD8D-619F-4E9F-B23D-76721FBB1ED6}"/>
              </a:ext>
            </a:extLst>
          </p:cNvPr>
          <p:cNvSpPr txBox="1">
            <a:spLocks/>
          </p:cNvSpPr>
          <p:nvPr/>
        </p:nvSpPr>
        <p:spPr>
          <a:xfrm>
            <a:off x="1830150" y="2039400"/>
            <a:ext cx="5483700" cy="1064700"/>
          </a:xfrm>
          <a:prstGeom prst="rect">
            <a:avLst/>
          </a:prstGeom>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750"/>
              </a:spcBef>
            </a:pPr>
            <a:r>
              <a:rPr lang="en-US" sz="3600" b="1" dirty="0">
                <a:latin typeface="Calibri" panose="020F0502020204030204" pitchFamily="34" charset="0"/>
                <a:cs typeface="Calibri" panose="020F0502020204030204" pitchFamily="34" charset="0"/>
              </a:rPr>
              <a:t>Thank You!</a:t>
            </a:r>
          </a:p>
        </p:txBody>
      </p:sp>
    </p:spTree>
    <p:extLst>
      <p:ext uri="{BB962C8B-B14F-4D97-AF65-F5344CB8AC3E}">
        <p14:creationId xmlns:p14="http://schemas.microsoft.com/office/powerpoint/2010/main" val="2785291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cs typeface="Calibri" panose="020F0502020204030204" pitchFamily="34" charset="0"/>
              </a:rPr>
              <a:t>Use case</a:t>
            </a:r>
            <a:endParaRPr sz="2400" dirty="0">
              <a:latin typeface="Calibri" panose="020F0502020204030204" pitchFamily="34" charset="0"/>
              <a:ea typeface="Ubuntu"/>
              <a:cs typeface="Calibri" panose="020F0502020204030204" pitchFamily="34" charset="0"/>
              <a:sym typeface="Ubuntu"/>
            </a:endParaRPr>
          </a:p>
        </p:txBody>
      </p:sp>
      <p:sp>
        <p:nvSpPr>
          <p:cNvPr id="189" name="Google Shape;189;p31"/>
          <p:cNvSpPr txBox="1"/>
          <p:nvPr/>
        </p:nvSpPr>
        <p:spPr>
          <a:xfrm>
            <a:off x="163773" y="837266"/>
            <a:ext cx="4970761" cy="3273448"/>
          </a:xfrm>
          <a:prstGeom prst="rect">
            <a:avLst/>
          </a:prstGeom>
          <a:noFill/>
          <a:ln>
            <a:noFill/>
          </a:ln>
        </p:spPr>
        <p:txBody>
          <a:bodyPr spcFirstLastPara="1" wrap="square" lIns="91425" tIns="91425" rIns="91425" bIns="91425" anchor="t" anchorCtr="0">
            <a:noAutofit/>
          </a:bodyPr>
          <a:lstStyle/>
          <a:p>
            <a:pPr lvl="0"/>
            <a:r>
              <a:rPr lang="en-IN" dirty="0" smtClean="0">
                <a:latin typeface="Calibri" panose="020F0502020204030204" pitchFamily="34" charset="0"/>
                <a:ea typeface="Ubuntu"/>
                <a:cs typeface="Calibri" panose="020F0502020204030204" pitchFamily="34" charset="0"/>
                <a:sym typeface="Ubuntu"/>
              </a:rPr>
              <a:t>Use case:</a:t>
            </a:r>
          </a:p>
          <a:p>
            <a:pPr lvl="0"/>
            <a:r>
              <a:rPr lang="en-IN" dirty="0" smtClean="0">
                <a:latin typeface="Calibri" panose="020F0502020204030204" pitchFamily="34" charset="0"/>
                <a:ea typeface="Ubuntu"/>
                <a:cs typeface="Calibri" panose="020F0502020204030204" pitchFamily="34" charset="0"/>
                <a:sym typeface="Ubuntu"/>
              </a:rPr>
              <a:t>Detection up to 4 objects in given image </a:t>
            </a:r>
          </a:p>
          <a:p>
            <a:pPr lvl="0"/>
            <a:endParaRPr lang="en-IN" dirty="0" smtClean="0">
              <a:latin typeface="Calibri" panose="020F0502020204030204" pitchFamily="34" charset="0"/>
              <a:ea typeface="Ubuntu"/>
              <a:cs typeface="Calibri" panose="020F0502020204030204" pitchFamily="34" charset="0"/>
              <a:sym typeface="Ubuntu"/>
            </a:endParaRPr>
          </a:p>
          <a:p>
            <a:pPr lvl="0"/>
            <a:r>
              <a:rPr lang="en-IN" dirty="0" smtClean="0">
                <a:latin typeface="Calibri" panose="020F0502020204030204" pitchFamily="34" charset="0"/>
                <a:ea typeface="Ubuntu"/>
                <a:cs typeface="Calibri" panose="020F0502020204030204" pitchFamily="34" charset="0"/>
                <a:sym typeface="Ubuntu"/>
              </a:rPr>
              <a:t>Input: </a:t>
            </a:r>
            <a:r>
              <a:rPr lang="en-IN" dirty="0" smtClean="0">
                <a:latin typeface="Calibri" panose="020F0502020204030204" pitchFamily="34" charset="0"/>
                <a:cs typeface="Calibri" panose="020F0502020204030204" pitchFamily="34" charset="0"/>
              </a:rPr>
              <a:t>ILSVRC2012_val_00048981.jpeg</a:t>
            </a:r>
          </a:p>
          <a:p>
            <a:pPr lvl="0"/>
            <a:r>
              <a:rPr lang="en-IN" dirty="0" smtClean="0">
                <a:latin typeface="Calibri" panose="020F0502020204030204" pitchFamily="34" charset="0"/>
                <a:ea typeface="Ubuntu"/>
                <a:cs typeface="Calibri" panose="020F0502020204030204" pitchFamily="34" charset="0"/>
                <a:sym typeface="Ubuntu"/>
              </a:rPr>
              <a:t>Output: </a:t>
            </a:r>
            <a:r>
              <a:rPr lang="en-IN" dirty="0" smtClean="0">
                <a:latin typeface="Calibri" panose="020F0502020204030204" pitchFamily="34" charset="0"/>
                <a:cs typeface="Calibri" panose="020F0502020204030204" pitchFamily="34" charset="0"/>
              </a:rPr>
              <a:t>Mango Banana </a:t>
            </a:r>
          </a:p>
          <a:p>
            <a:pPr lvl="0"/>
            <a:r>
              <a:rPr lang="en-IN" dirty="0" smtClean="0">
                <a:latin typeface="Calibri" panose="020F0502020204030204" pitchFamily="34" charset="0"/>
                <a:ea typeface="Ubuntu"/>
                <a:cs typeface="Calibri" panose="020F0502020204030204" pitchFamily="34" charset="0"/>
                <a:sym typeface="Ubuntu"/>
              </a:rPr>
              <a:t>(in this case this image has 2 objects)</a:t>
            </a:r>
          </a:p>
          <a:p>
            <a:pPr lvl="0"/>
            <a:endParaRPr lang="en-IN" dirty="0" smtClean="0">
              <a:latin typeface="Calibri" panose="020F0502020204030204" pitchFamily="34" charset="0"/>
              <a:ea typeface="Ubuntu"/>
              <a:cs typeface="Calibri" panose="020F0502020204030204" pitchFamily="34" charset="0"/>
              <a:sym typeface="Ubuntu"/>
            </a:endParaRPr>
          </a:p>
          <a:p>
            <a:pPr lvl="0"/>
            <a:r>
              <a:rPr lang="en-IN" dirty="0" smtClean="0">
                <a:latin typeface="Calibri" panose="020F0502020204030204" pitchFamily="34" charset="0"/>
                <a:ea typeface="Ubuntu"/>
                <a:cs typeface="Calibri" panose="020F0502020204030204" pitchFamily="34" charset="0"/>
                <a:sym typeface="Ubuntu"/>
              </a:rPr>
              <a:t>Training dataset:</a:t>
            </a:r>
          </a:p>
          <a:p>
            <a:pPr lvl="0"/>
            <a:r>
              <a:rPr lang="en-IN" dirty="0" smtClean="0">
                <a:latin typeface="Calibri" panose="020F0502020204030204" pitchFamily="34" charset="0"/>
                <a:cs typeface="Calibri" panose="020F0502020204030204" pitchFamily="34" charset="0"/>
              </a:rPr>
              <a:t>50000</a:t>
            </a:r>
          </a:p>
          <a:p>
            <a:pPr lvl="0"/>
            <a:endParaRPr lang="en-IN" dirty="0">
              <a:latin typeface="Calibri" panose="020F0502020204030204" pitchFamily="34" charset="0"/>
              <a:ea typeface="Ubuntu"/>
              <a:cs typeface="Calibri" panose="020F0502020204030204" pitchFamily="34" charset="0"/>
              <a:sym typeface="Ubuntu"/>
            </a:endParaRPr>
          </a:p>
          <a:p>
            <a:pPr lvl="0"/>
            <a:r>
              <a:rPr lang="en-IN" dirty="0" smtClean="0">
                <a:latin typeface="Calibri" panose="020F0502020204030204" pitchFamily="34" charset="0"/>
                <a:ea typeface="Ubuntu"/>
                <a:cs typeface="Calibri" panose="020F0502020204030204" pitchFamily="34" charset="0"/>
                <a:sym typeface="Ubuntu"/>
              </a:rPr>
              <a:t>Validation Dataset:</a:t>
            </a:r>
          </a:p>
          <a:p>
            <a:pPr lvl="0"/>
            <a:r>
              <a:rPr lang="en-IN" dirty="0">
                <a:latin typeface="Calibri" panose="020F0502020204030204" pitchFamily="34" charset="0"/>
                <a:cs typeface="Calibri" panose="020F0502020204030204" pitchFamily="34" charset="0"/>
              </a:rPr>
              <a:t>2</a:t>
            </a:r>
            <a:r>
              <a:rPr lang="en-IN" dirty="0" smtClean="0">
                <a:latin typeface="Calibri" panose="020F0502020204030204" pitchFamily="34" charset="0"/>
                <a:cs typeface="Calibri" panose="020F0502020204030204" pitchFamily="34" charset="0"/>
              </a:rPr>
              <a:t>0000</a:t>
            </a:r>
          </a:p>
          <a:p>
            <a:pPr lvl="0"/>
            <a:endParaRPr lang="en-IN" dirty="0" smtClean="0">
              <a:latin typeface="Calibri" panose="020F0502020204030204" pitchFamily="34" charset="0"/>
              <a:ea typeface="Ubuntu"/>
              <a:cs typeface="Calibri" panose="020F0502020204030204" pitchFamily="34" charset="0"/>
              <a:sym typeface="Ubuntu"/>
            </a:endParaRPr>
          </a:p>
          <a:p>
            <a:pPr lvl="0"/>
            <a:endParaRPr lang="en-IN" dirty="0">
              <a:latin typeface="Calibri" panose="020F0502020204030204" pitchFamily="34" charset="0"/>
              <a:ea typeface="Ubuntu"/>
              <a:cs typeface="Calibri" panose="020F0502020204030204" pitchFamily="34" charset="0"/>
              <a:sym typeface="Ubuntu"/>
            </a:endParaRPr>
          </a:p>
        </p:txBody>
      </p:sp>
      <p:pic>
        <p:nvPicPr>
          <p:cNvPr id="5122" name="Picture 2" descr="https://storage.googleapis.com/kaggle-competitions/kaggle/3333/media/banana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100" y="975632"/>
            <a:ext cx="4155765" cy="3288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705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cs typeface="Calibri" panose="020F0502020204030204" pitchFamily="34" charset="0"/>
              </a:rPr>
              <a:t>Why scala with spark</a:t>
            </a:r>
            <a:endParaRPr sz="2400" dirty="0">
              <a:latin typeface="Calibri" panose="020F0502020204030204" pitchFamily="34" charset="0"/>
              <a:ea typeface="Ubuntu"/>
              <a:cs typeface="Calibri" panose="020F0502020204030204" pitchFamily="34" charset="0"/>
              <a:sym typeface="Ubuntu"/>
            </a:endParaRPr>
          </a:p>
        </p:txBody>
      </p:sp>
      <p:sp>
        <p:nvSpPr>
          <p:cNvPr id="2" name="TextBox 1"/>
          <p:cNvSpPr txBox="1"/>
          <p:nvPr/>
        </p:nvSpPr>
        <p:spPr>
          <a:xfrm>
            <a:off x="247539" y="449263"/>
            <a:ext cx="8262209" cy="4616648"/>
          </a:xfrm>
          <a:prstGeom prst="rect">
            <a:avLst/>
          </a:prstGeom>
          <a:noFill/>
        </p:spPr>
        <p:txBody>
          <a:bodyPr wrap="square" rtlCol="0">
            <a:spAutoFit/>
          </a:bodyPr>
          <a:lstStyle/>
          <a:p>
            <a:pPr>
              <a:lnSpc>
                <a:spcPct val="150000"/>
              </a:lnSpc>
            </a:pPr>
            <a:r>
              <a:rPr lang="en-IN" dirty="0" smtClean="0">
                <a:latin typeface="Calibri" panose="020F0502020204030204" pitchFamily="34" charset="0"/>
                <a:cs typeface="Calibri" panose="020F0502020204030204" pitchFamily="34" charset="0"/>
              </a:rPr>
              <a:t>Scala </a:t>
            </a:r>
            <a:r>
              <a:rPr lang="en-IN" dirty="0">
                <a:latin typeface="Calibri" panose="020F0502020204030204" pitchFamily="34" charset="0"/>
                <a:cs typeface="Calibri" panose="020F0502020204030204" pitchFamily="34" charset="0"/>
              </a:rPr>
              <a:t>has as set of features that make it particularly well suited for building neural </a:t>
            </a:r>
            <a:r>
              <a:rPr lang="en-IN" dirty="0" smtClean="0">
                <a:latin typeface="Calibri" panose="020F0502020204030204" pitchFamily="34" charset="0"/>
                <a:cs typeface="Calibri" panose="020F0502020204030204" pitchFamily="34" charset="0"/>
              </a:rPr>
              <a:t>networks. Its </a:t>
            </a:r>
            <a:r>
              <a:rPr lang="en-IN" dirty="0">
                <a:latin typeface="Calibri" panose="020F0502020204030204" pitchFamily="34" charset="0"/>
                <a:cs typeface="Calibri" panose="020F0502020204030204" pitchFamily="34" charset="0"/>
              </a:rPr>
              <a:t>functional nature and expressiveness is ideal for elegant composition of tensor operations and neural network </a:t>
            </a:r>
            <a:r>
              <a:rPr lang="en-IN" dirty="0" smtClean="0">
                <a:latin typeface="Calibri" panose="020F0502020204030204" pitchFamily="34" charset="0"/>
                <a:cs typeface="Calibri" panose="020F0502020204030204" pitchFamily="34" charset="0"/>
              </a:rPr>
              <a:t>architecture.</a:t>
            </a:r>
            <a:endParaRPr lang="en-IN" dirty="0">
              <a:latin typeface="Calibri" panose="020F0502020204030204" pitchFamily="34" charset="0"/>
              <a:cs typeface="Calibri" panose="020F0502020204030204" pitchFamily="34" charset="0"/>
            </a:endParaRPr>
          </a:p>
          <a:p>
            <a:pPr>
              <a:lnSpc>
                <a:spcPct val="150000"/>
              </a:lnSpc>
            </a:pPr>
            <a:r>
              <a:rPr lang="en-IN" dirty="0" smtClean="0">
                <a:latin typeface="Calibri" panose="020F0502020204030204" pitchFamily="34" charset="0"/>
                <a:cs typeface="Calibri" panose="020F0502020204030204" pitchFamily="34" charset="0"/>
              </a:rPr>
              <a:t>Scala's </a:t>
            </a:r>
            <a:r>
              <a:rPr lang="en-IN" dirty="0">
                <a:latin typeface="Calibri" panose="020F0502020204030204" pitchFamily="34" charset="0"/>
                <a:cs typeface="Calibri" panose="020F0502020204030204" pitchFamily="34" charset="0"/>
              </a:rPr>
              <a:t>syntax and its type inference enables expressing tensor operations in a concise and readable </a:t>
            </a:r>
            <a:r>
              <a:rPr lang="en-IN" dirty="0" smtClean="0">
                <a:latin typeface="Calibri" panose="020F0502020204030204" pitchFamily="34" charset="0"/>
                <a:cs typeface="Calibri" panose="020F0502020204030204" pitchFamily="34" charset="0"/>
              </a:rPr>
              <a:t>way. At </a:t>
            </a:r>
            <a:r>
              <a:rPr lang="en-IN" dirty="0">
                <a:latin typeface="Calibri" panose="020F0502020204030204" pitchFamily="34" charset="0"/>
                <a:cs typeface="Calibri" panose="020F0502020204030204" pitchFamily="34" charset="0"/>
              </a:rPr>
              <a:t>the same time, its powerful static type system can help catching certain kinds of errors early on at compile time, adding safety and often making development and especially maintenance more </a:t>
            </a:r>
            <a:r>
              <a:rPr lang="en-IN" dirty="0" smtClean="0">
                <a:latin typeface="Calibri" panose="020F0502020204030204" pitchFamily="34" charset="0"/>
                <a:cs typeface="Calibri" panose="020F0502020204030204" pitchFamily="34" charset="0"/>
              </a:rPr>
              <a:t>productive. Scala </a:t>
            </a:r>
            <a:r>
              <a:rPr lang="en-IN" dirty="0">
                <a:latin typeface="Calibri" panose="020F0502020204030204" pitchFamily="34" charset="0"/>
                <a:cs typeface="Calibri" panose="020F0502020204030204" pitchFamily="34" charset="0"/>
              </a:rPr>
              <a:t>is oftentimes fun to program in.</a:t>
            </a:r>
            <a:endParaRPr lang="en-IN" dirty="0" smtClean="0">
              <a:latin typeface="Calibri" panose="020F0502020204030204" pitchFamily="34" charset="0"/>
              <a:cs typeface="Calibri" panose="020F0502020204030204" pitchFamily="34" charset="0"/>
            </a:endParaRPr>
          </a:p>
          <a:p>
            <a:pPr>
              <a:lnSpc>
                <a:spcPct val="150000"/>
              </a:lnSpc>
            </a:pPr>
            <a:r>
              <a:rPr lang="en-IN" dirty="0" smtClean="0">
                <a:latin typeface="Calibri" panose="020F0502020204030204" pitchFamily="34" charset="0"/>
                <a:cs typeface="Calibri" panose="020F0502020204030204" pitchFamily="34" charset="0"/>
              </a:rPr>
              <a:t>Spark:</a:t>
            </a:r>
            <a:endParaRPr lang="en-IN" dirty="0">
              <a:latin typeface="Calibri" panose="020F0502020204030204" pitchFamily="34" charset="0"/>
              <a:cs typeface="Calibri" panose="020F0502020204030204" pitchFamily="34" charset="0"/>
            </a:endParaRPr>
          </a:p>
          <a:p>
            <a:pPr>
              <a:lnSpc>
                <a:spcPct val="150000"/>
              </a:lnSpc>
            </a:pPr>
            <a:r>
              <a:rPr lang="en-IN" dirty="0">
                <a:latin typeface="Calibri" panose="020F0502020204030204" pitchFamily="34" charset="0"/>
                <a:cs typeface="Calibri" panose="020F0502020204030204" pitchFamily="34" charset="0"/>
              </a:rPr>
              <a:t>Spark </a:t>
            </a:r>
            <a:r>
              <a:rPr lang="en-IN" dirty="0" smtClean="0">
                <a:latin typeface="Calibri" panose="020F0502020204030204" pitchFamily="34" charset="0"/>
                <a:cs typeface="Calibri" panose="020F0502020204030204" pitchFamily="34" charset="0"/>
              </a:rPr>
              <a:t>Mllib(Machine Learning Library) </a:t>
            </a:r>
            <a:r>
              <a:rPr lang="en-IN" dirty="0">
                <a:latin typeface="Calibri" panose="020F0502020204030204" pitchFamily="34" charset="0"/>
                <a:cs typeface="Calibri" panose="020F0502020204030204" pitchFamily="34" charset="0"/>
              </a:rPr>
              <a:t>is more suitable for big data </a:t>
            </a:r>
            <a:r>
              <a:rPr lang="en-IN" dirty="0" smtClean="0">
                <a:latin typeface="Calibri" panose="020F0502020204030204" pitchFamily="34" charset="0"/>
                <a:cs typeface="Calibri" panose="020F0502020204030204" pitchFamily="34" charset="0"/>
              </a:rPr>
              <a:t>deep learning </a:t>
            </a:r>
            <a:r>
              <a:rPr lang="en-IN" dirty="0">
                <a:latin typeface="Calibri" panose="020F0502020204030204" pitchFamily="34" charset="0"/>
                <a:cs typeface="Calibri" panose="020F0502020204030204" pitchFamily="34" charset="0"/>
              </a:rPr>
              <a:t>that store data across a cluster of nodes. </a:t>
            </a:r>
            <a:r>
              <a:rPr lang="en-IN" dirty="0" smtClean="0">
                <a:latin typeface="Calibri" panose="020F0502020204030204" pitchFamily="34" charset="0"/>
                <a:cs typeface="Calibri" panose="020F0502020204030204" pitchFamily="34" charset="0"/>
              </a:rPr>
              <a:t>Spark </a:t>
            </a:r>
            <a:r>
              <a:rPr lang="en-IN" dirty="0">
                <a:latin typeface="Calibri" panose="020F0502020204030204" pitchFamily="34" charset="0"/>
                <a:cs typeface="Calibri" panose="020F0502020204030204" pitchFamily="34" charset="0"/>
              </a:rPr>
              <a:t>is able to run programs </a:t>
            </a:r>
            <a:r>
              <a:rPr lang="en-IN" dirty="0" smtClean="0">
                <a:latin typeface="Calibri" panose="020F0502020204030204" pitchFamily="34" charset="0"/>
                <a:cs typeface="Calibri" panose="020F0502020204030204" pitchFamily="34" charset="0"/>
              </a:rPr>
              <a:t>over faster when </a:t>
            </a:r>
            <a:r>
              <a:rPr lang="en-IN" dirty="0">
                <a:latin typeface="Calibri" panose="020F0502020204030204" pitchFamily="34" charset="0"/>
                <a:cs typeface="Calibri" panose="020F0502020204030204" pitchFamily="34" charset="0"/>
              </a:rPr>
              <a:t>running on disk. Spark has a complex DAG or Directed Acrylic Graph) execution engine that provides support for cyclic data flow and in-memory data sharing across DAGs to carry out different jobs with the same data</a:t>
            </a:r>
            <a:r>
              <a:rPr lang="en-IN" dirty="0" smtClean="0">
                <a:latin typeface="Calibri" panose="020F0502020204030204" pitchFamily="34" charset="0"/>
                <a:cs typeface="Calibri" panose="020F0502020204030204" pitchFamily="34" charset="0"/>
              </a:rPr>
              <a:t>.</a:t>
            </a:r>
            <a:endParaRPr lang="en-IN" dirty="0">
              <a:latin typeface="Calibri" panose="020F0502020204030204" pitchFamily="34" charset="0"/>
              <a:cs typeface="Calibri" panose="020F0502020204030204" pitchFamily="34" charset="0"/>
            </a:endParaRPr>
          </a:p>
          <a:p>
            <a:pPr>
              <a:lnSpc>
                <a:spcPct val="150000"/>
              </a:lnSpc>
            </a:pPr>
            <a:r>
              <a:rPr lang="en-IN" dirty="0" smtClean="0">
                <a:latin typeface="Calibri" panose="020F0502020204030204" pitchFamily="34" charset="0"/>
                <a:cs typeface="Calibri" panose="020F0502020204030204" pitchFamily="34" charset="0"/>
              </a:rPr>
              <a:t>So scala with spark will be better combination to use for the current project, given the size of the data and the complexity of the algorithm.</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93021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cs typeface="Calibri" panose="020F0502020204030204" pitchFamily="34" charset="0"/>
              </a:rPr>
              <a:t>Data source</a:t>
            </a:r>
            <a:endParaRPr sz="2400" dirty="0">
              <a:latin typeface="Calibri" panose="020F0502020204030204" pitchFamily="34" charset="0"/>
              <a:ea typeface="Ubuntu"/>
              <a:cs typeface="Calibri" panose="020F0502020204030204" pitchFamily="34" charset="0"/>
              <a:sym typeface="Ubuntu"/>
            </a:endParaRPr>
          </a:p>
        </p:txBody>
      </p:sp>
      <p:sp>
        <p:nvSpPr>
          <p:cNvPr id="189" name="Google Shape;189;p31"/>
          <p:cNvSpPr txBox="1"/>
          <p:nvPr/>
        </p:nvSpPr>
        <p:spPr>
          <a:xfrm>
            <a:off x="109182" y="1618814"/>
            <a:ext cx="3855493" cy="3273448"/>
          </a:xfrm>
          <a:prstGeom prst="rect">
            <a:avLst/>
          </a:prstGeom>
          <a:noFill/>
          <a:ln>
            <a:noFill/>
          </a:ln>
        </p:spPr>
        <p:txBody>
          <a:bodyPr spcFirstLastPara="1" wrap="square" lIns="91425" tIns="91425" rIns="91425" bIns="91425" anchor="t" anchorCtr="0">
            <a:noAutofit/>
          </a:bodyPr>
          <a:lstStyle/>
          <a:p>
            <a:pPr lvl="0"/>
            <a:endParaRPr lang="en-IN" dirty="0" smtClean="0">
              <a:latin typeface="Calibri" panose="020F0502020204030204" pitchFamily="34" charset="0"/>
              <a:ea typeface="Ubuntu"/>
              <a:cs typeface="Calibri" panose="020F0502020204030204" pitchFamily="34" charset="0"/>
              <a:sym typeface="Ubuntu"/>
            </a:endParaRPr>
          </a:p>
          <a:p>
            <a:pPr lvl="0"/>
            <a:endParaRPr lang="en-IN" dirty="0" smtClean="0">
              <a:latin typeface="Calibri" panose="020F0502020204030204" pitchFamily="34" charset="0"/>
              <a:ea typeface="Ubuntu"/>
              <a:cs typeface="Calibri" panose="020F0502020204030204" pitchFamily="34" charset="0"/>
              <a:sym typeface="Ubuntu"/>
            </a:endParaRPr>
          </a:p>
          <a:p>
            <a:pPr lvl="0"/>
            <a:endParaRPr lang="en-IN" dirty="0" smtClean="0">
              <a:latin typeface="Calibri" panose="020F0502020204030204" pitchFamily="34" charset="0"/>
              <a:ea typeface="Ubuntu"/>
              <a:cs typeface="Calibri" panose="020F0502020204030204" pitchFamily="34" charset="0"/>
              <a:sym typeface="Ubuntu"/>
            </a:endParaRPr>
          </a:p>
          <a:p>
            <a:pPr lvl="0"/>
            <a:endParaRPr lang="en-IN" dirty="0">
              <a:latin typeface="Calibri" panose="020F0502020204030204" pitchFamily="34" charset="0"/>
              <a:ea typeface="Ubuntu"/>
              <a:cs typeface="Calibri" panose="020F0502020204030204" pitchFamily="34" charset="0"/>
              <a:sym typeface="Ubuntu"/>
            </a:endParaRPr>
          </a:p>
          <a:p>
            <a:pPr lvl="0"/>
            <a:r>
              <a:rPr lang="en-IN" dirty="0" smtClean="0">
                <a:latin typeface="Calibri" panose="020F0502020204030204" pitchFamily="34" charset="0"/>
                <a:ea typeface="Ubuntu"/>
                <a:cs typeface="Calibri" panose="020F0502020204030204" pitchFamily="34" charset="0"/>
                <a:sym typeface="Ubuntu"/>
              </a:rPr>
              <a:t>Overall size:</a:t>
            </a:r>
          </a:p>
          <a:p>
            <a:pPr lvl="0"/>
            <a:r>
              <a:rPr lang="en-IN" dirty="0" smtClean="0">
                <a:latin typeface="Calibri" panose="020F0502020204030204" pitchFamily="34" charset="0"/>
                <a:ea typeface="Ubuntu"/>
                <a:cs typeface="Calibri" panose="020F0502020204030204" pitchFamily="34" charset="0"/>
                <a:sym typeface="Ubuntu"/>
              </a:rPr>
              <a:t>154GB</a:t>
            </a:r>
          </a:p>
          <a:p>
            <a:pPr lvl="0"/>
            <a:endParaRPr lang="en-IN" dirty="0" smtClean="0">
              <a:latin typeface="Calibri" panose="020F0502020204030204" pitchFamily="34" charset="0"/>
              <a:ea typeface="Ubuntu"/>
              <a:cs typeface="Calibri" panose="020F0502020204030204" pitchFamily="34" charset="0"/>
              <a:sym typeface="Ubuntu"/>
            </a:endParaRPr>
          </a:p>
          <a:p>
            <a:pPr lvl="0"/>
            <a:r>
              <a:rPr lang="en-IN" dirty="0" smtClean="0">
                <a:latin typeface="Calibri" panose="020F0502020204030204" pitchFamily="34" charset="0"/>
                <a:ea typeface="Ubuntu"/>
                <a:cs typeface="Calibri" panose="020F0502020204030204" pitchFamily="34" charset="0"/>
                <a:sym typeface="Ubuntu"/>
              </a:rPr>
              <a:t>Average image size: 200KB</a:t>
            </a:r>
          </a:p>
          <a:p>
            <a:pPr lvl="0"/>
            <a:endParaRPr lang="en-IN" dirty="0" smtClean="0">
              <a:latin typeface="Calibri" panose="020F0502020204030204" pitchFamily="34" charset="0"/>
              <a:ea typeface="Ubuntu"/>
              <a:cs typeface="Calibri" panose="020F0502020204030204" pitchFamily="34" charset="0"/>
              <a:sym typeface="Ubuntu"/>
            </a:endParaRPr>
          </a:p>
          <a:p>
            <a:pPr lvl="0"/>
            <a:r>
              <a:rPr lang="en-IN" dirty="0" smtClean="0">
                <a:latin typeface="Calibri" panose="020F0502020204030204" pitchFamily="34" charset="0"/>
                <a:ea typeface="Ubuntu"/>
                <a:cs typeface="Calibri" panose="020F0502020204030204" pitchFamily="34" charset="0"/>
                <a:sym typeface="Ubuntu"/>
              </a:rPr>
              <a:t>Tools &amp; Technology:</a:t>
            </a:r>
          </a:p>
          <a:p>
            <a:pPr lvl="0"/>
            <a:r>
              <a:rPr lang="en-IN" dirty="0" smtClean="0">
                <a:latin typeface="Calibri" panose="020F0502020204030204" pitchFamily="34" charset="0"/>
                <a:ea typeface="Ubuntu"/>
                <a:cs typeface="Calibri" panose="020F0502020204030204" pitchFamily="34" charset="0"/>
                <a:sym typeface="Ubuntu"/>
              </a:rPr>
              <a:t>Scala with spark, S3 or HDFS (probable database)</a:t>
            </a:r>
            <a:endParaRPr lang="en-IN" dirty="0">
              <a:latin typeface="Calibri" panose="020F0502020204030204" pitchFamily="34" charset="0"/>
              <a:ea typeface="Ubuntu"/>
              <a:cs typeface="Calibri" panose="020F0502020204030204" pitchFamily="34" charset="0"/>
              <a:sym typeface="Ubuntu"/>
            </a:endParaRPr>
          </a:p>
          <a:p>
            <a:pPr lvl="0"/>
            <a:endParaRPr lang="en-IN" dirty="0" smtClean="0">
              <a:latin typeface="Calibri" panose="020F0502020204030204" pitchFamily="34" charset="0"/>
              <a:ea typeface="Ubuntu"/>
              <a:cs typeface="Calibri" panose="020F0502020204030204" pitchFamily="34" charset="0"/>
              <a:sym typeface="Ubuntu"/>
            </a:endParaRPr>
          </a:p>
          <a:p>
            <a:pPr lvl="0"/>
            <a:endParaRPr lang="en-IN" dirty="0">
              <a:latin typeface="Calibri" panose="020F0502020204030204" pitchFamily="34" charset="0"/>
              <a:ea typeface="Ubuntu"/>
              <a:cs typeface="Calibri" panose="020F0502020204030204" pitchFamily="34" charset="0"/>
              <a:sym typeface="Ubuntu"/>
            </a:endParaRPr>
          </a:p>
        </p:txBody>
      </p:sp>
      <p:sp>
        <p:nvSpPr>
          <p:cNvPr id="4" name="TextBox 3"/>
          <p:cNvSpPr txBox="1"/>
          <p:nvPr/>
        </p:nvSpPr>
        <p:spPr>
          <a:xfrm>
            <a:off x="0" y="449263"/>
            <a:ext cx="8765865" cy="1815882"/>
          </a:xfrm>
          <a:prstGeom prst="rect">
            <a:avLst/>
          </a:prstGeom>
          <a:noFill/>
        </p:spPr>
        <p:txBody>
          <a:bodyPr wrap="square" rtlCol="0">
            <a:spAutoFit/>
          </a:bodyPr>
          <a:lstStyle/>
          <a:p>
            <a:pPr lvl="0"/>
            <a:r>
              <a:rPr lang="en-IN" dirty="0">
                <a:latin typeface="Calibri" panose="020F0502020204030204" pitchFamily="34" charset="0"/>
                <a:cs typeface="Calibri" panose="020F0502020204030204" pitchFamily="34" charset="0"/>
              </a:rPr>
              <a:t>Data source:</a:t>
            </a:r>
            <a:endParaRPr lang="en-IN" dirty="0">
              <a:latin typeface="Calibri" panose="020F0502020204030204" pitchFamily="34" charset="0"/>
              <a:ea typeface="Ubuntu"/>
              <a:cs typeface="Calibri" panose="020F0502020204030204" pitchFamily="34" charset="0"/>
              <a:sym typeface="Ubuntu"/>
            </a:endParaRPr>
          </a:p>
          <a:p>
            <a:pPr lvl="0"/>
            <a:r>
              <a:rPr lang="en-IN" dirty="0">
                <a:latin typeface="Calibri" panose="020F0502020204030204" pitchFamily="34" charset="0"/>
                <a:ea typeface="Ubuntu"/>
                <a:cs typeface="Calibri" panose="020F0502020204030204" pitchFamily="34" charset="0"/>
                <a:sym typeface="Ubuntu"/>
              </a:rPr>
              <a:t>ImageNet </a:t>
            </a:r>
            <a:r>
              <a:rPr lang="en-IN" dirty="0" smtClean="0">
                <a:latin typeface="Calibri" panose="020F0502020204030204" pitchFamily="34" charset="0"/>
                <a:ea typeface="Ubuntu"/>
                <a:cs typeface="Calibri" panose="020F0502020204030204" pitchFamily="34" charset="0"/>
                <a:sym typeface="Ubuntu"/>
              </a:rPr>
              <a:t>dataset</a:t>
            </a:r>
          </a:p>
          <a:p>
            <a:pPr lvl="0"/>
            <a:endParaRPr lang="en-IN" dirty="0">
              <a:latin typeface="Calibri" panose="020F0502020204030204" pitchFamily="34" charset="0"/>
              <a:ea typeface="Ubuntu"/>
              <a:cs typeface="Calibri" panose="020F0502020204030204" pitchFamily="34" charset="0"/>
              <a:sym typeface="Ubuntu"/>
            </a:endParaRPr>
          </a:p>
          <a:p>
            <a:pPr lvl="0"/>
            <a:r>
              <a:rPr lang="en-IN" dirty="0">
                <a:latin typeface="Calibri" panose="020F0502020204030204" pitchFamily="34" charset="0"/>
                <a:ea typeface="Ubuntu"/>
                <a:cs typeface="Calibri" panose="020F0502020204030204" pitchFamily="34" charset="0"/>
                <a:sym typeface="Ubuntu"/>
              </a:rPr>
              <a:t>Labels:</a:t>
            </a:r>
          </a:p>
          <a:p>
            <a:pPr lvl="0"/>
            <a:r>
              <a:rPr lang="en-IN" dirty="0">
                <a:latin typeface="Calibri" panose="020F0502020204030204" pitchFamily="34" charset="0"/>
                <a:ea typeface="Ubuntu"/>
                <a:cs typeface="Calibri" panose="020F0502020204030204" pitchFamily="34" charset="0"/>
                <a:sym typeface="Ubuntu"/>
              </a:rPr>
              <a:t>Image </a:t>
            </a:r>
            <a:r>
              <a:rPr lang="en-IN" dirty="0">
                <a:latin typeface="Calibri" panose="020F0502020204030204" pitchFamily="34" charset="0"/>
                <a:cs typeface="Calibri" panose="020F0502020204030204" pitchFamily="34" charset="0"/>
              </a:rPr>
              <a:t>wnid(1000) </a:t>
            </a:r>
            <a:r>
              <a:rPr lang="en-IN" dirty="0">
                <a:latin typeface="Calibri" panose="020F0502020204030204" pitchFamily="34" charset="0"/>
                <a:ea typeface="Ubuntu"/>
                <a:cs typeface="Calibri" panose="020F0502020204030204" pitchFamily="34" charset="0"/>
                <a:sym typeface="Ubuntu"/>
              </a:rPr>
              <a:t>along with images. </a:t>
            </a:r>
            <a:r>
              <a:rPr lang="en-IN" dirty="0" smtClean="0">
                <a:latin typeface="Calibri" panose="020F0502020204030204" pitchFamily="34" charset="0"/>
                <a:ea typeface="Ubuntu"/>
                <a:cs typeface="Calibri" panose="020F0502020204030204" pitchFamily="34" charset="0"/>
                <a:sym typeface="Ubuntu"/>
              </a:rPr>
              <a:t> Wnid and the object name is saved in text file.</a:t>
            </a:r>
            <a:endParaRPr lang="en-IN" dirty="0">
              <a:latin typeface="Calibri" panose="020F0502020204030204" pitchFamily="34" charset="0"/>
              <a:ea typeface="Ubuntu"/>
              <a:cs typeface="Calibri" panose="020F0502020204030204" pitchFamily="34" charset="0"/>
              <a:sym typeface="Ubuntu"/>
            </a:endParaRPr>
          </a:p>
          <a:p>
            <a:pPr lvl="0"/>
            <a:r>
              <a:rPr lang="en-IN" dirty="0">
                <a:latin typeface="Calibri" panose="020F0502020204030204" pitchFamily="34" charset="0"/>
                <a:cs typeface="Calibri" panose="020F0502020204030204" pitchFamily="34" charset="0"/>
              </a:rPr>
              <a:t>e.g. n02119022 red fox, Vulpes </a:t>
            </a:r>
            <a:r>
              <a:rPr lang="en-IN" dirty="0" err="1" smtClean="0">
                <a:latin typeface="Calibri" panose="020F0502020204030204" pitchFamily="34" charset="0"/>
                <a:cs typeface="Calibri" panose="020F0502020204030204" pitchFamily="34" charset="0"/>
              </a:rPr>
              <a:t>vulpes</a:t>
            </a:r>
            <a:endParaRPr lang="en-IN" dirty="0" smtClean="0">
              <a:latin typeface="Calibri" panose="020F0502020204030204" pitchFamily="34" charset="0"/>
              <a:cs typeface="Calibri" panose="020F0502020204030204" pitchFamily="34" charset="0"/>
            </a:endParaRPr>
          </a:p>
          <a:p>
            <a:pPr lvl="0"/>
            <a:endParaRPr lang="en-IN" dirty="0" smtClean="0">
              <a:latin typeface="Calibri" panose="020F0502020204030204" pitchFamily="34" charset="0"/>
              <a:cs typeface="Calibri" panose="020F0502020204030204" pitchFamily="34" charset="0"/>
            </a:endParaRPr>
          </a:p>
          <a:p>
            <a:pPr lvl="0"/>
            <a:r>
              <a:rPr lang="en-IN" dirty="0" smtClean="0">
                <a:latin typeface="Calibri" panose="020F0502020204030204" pitchFamily="34" charset="0"/>
                <a:cs typeface="Calibri" panose="020F0502020204030204" pitchFamily="34" charset="0"/>
              </a:rPr>
              <a:t>Annotation file : Consists of object boundaries</a:t>
            </a:r>
            <a:endParaRPr lang="en-IN"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5773" y="1558721"/>
            <a:ext cx="1903864" cy="166897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5774" y="3305656"/>
            <a:ext cx="1903864" cy="158660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9876" y="1563037"/>
            <a:ext cx="2055989" cy="1664659"/>
          </a:xfrm>
          <a:prstGeom prst="rect">
            <a:avLst/>
          </a:prstGeom>
        </p:spPr>
      </p:pic>
      <p:pic>
        <p:nvPicPr>
          <p:cNvPr id="7" name="Picture 6"/>
          <p:cNvPicPr>
            <a:picLocks noChangeAspect="1"/>
          </p:cNvPicPr>
          <p:nvPr/>
        </p:nvPicPr>
        <p:blipFill>
          <a:blip r:embed="rId6"/>
          <a:stretch>
            <a:fillRect/>
          </a:stretch>
        </p:blipFill>
        <p:spPr>
          <a:xfrm>
            <a:off x="6776115" y="3305656"/>
            <a:ext cx="2272352" cy="1591861"/>
          </a:xfrm>
          <a:prstGeom prst="rect">
            <a:avLst/>
          </a:prstGeom>
        </p:spPr>
      </p:pic>
    </p:spTree>
    <p:extLst>
      <p:ext uri="{BB962C8B-B14F-4D97-AF65-F5344CB8AC3E}">
        <p14:creationId xmlns:p14="http://schemas.microsoft.com/office/powerpoint/2010/main" val="1428099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ea typeface="Ubuntu"/>
                <a:cs typeface="Calibri" panose="020F0502020204030204" pitchFamily="34" charset="0"/>
              </a:rPr>
              <a:t>Acceptance criteria</a:t>
            </a:r>
            <a:endParaRPr sz="2400" dirty="0">
              <a:latin typeface="Calibri" panose="020F0502020204030204" pitchFamily="34" charset="0"/>
              <a:ea typeface="Ubuntu"/>
              <a:cs typeface="Calibri" panose="020F0502020204030204" pitchFamily="34" charset="0"/>
              <a:sym typeface="Ubuntu"/>
            </a:endParaRPr>
          </a:p>
        </p:txBody>
      </p:sp>
      <p:sp>
        <p:nvSpPr>
          <p:cNvPr id="2" name="TextBox 1"/>
          <p:cNvSpPr txBox="1"/>
          <p:nvPr/>
        </p:nvSpPr>
        <p:spPr>
          <a:xfrm>
            <a:off x="247539" y="449263"/>
            <a:ext cx="8262209" cy="2031325"/>
          </a:xfrm>
          <a:prstGeom prst="rect">
            <a:avLst/>
          </a:prstGeom>
          <a:noFill/>
        </p:spPr>
        <p:txBody>
          <a:bodyPr wrap="square" rtlCol="0">
            <a:spAutoFit/>
          </a:bodyPr>
          <a:lstStyle/>
          <a:p>
            <a:pPr>
              <a:lnSpc>
                <a:spcPct val="150000"/>
              </a:lnSpc>
            </a:pPr>
            <a:r>
              <a:rPr lang="en-IN" dirty="0">
                <a:latin typeface="Calibri" panose="020F0502020204030204" pitchFamily="34" charset="0"/>
                <a:cs typeface="Calibri" panose="020F0502020204030204" pitchFamily="34" charset="0"/>
              </a:rPr>
              <a:t>Acceptance Criteria:</a:t>
            </a:r>
          </a:p>
          <a:p>
            <a:pPr>
              <a:lnSpc>
                <a:spcPct val="150000"/>
              </a:lnSpc>
            </a:pPr>
            <a:r>
              <a:rPr lang="en-IN" dirty="0">
                <a:latin typeface="Calibri" panose="020F0502020204030204" pitchFamily="34" charset="0"/>
                <a:cs typeface="Calibri" panose="020F0502020204030204" pitchFamily="34" charset="0"/>
              </a:rPr>
              <a:t>Mean Average Precision</a:t>
            </a:r>
            <a:r>
              <a:rPr lang="en-IN" dirty="0" smtClean="0">
                <a:latin typeface="Calibri" panose="020F0502020204030204" pitchFamily="34" charset="0"/>
                <a:cs typeface="Calibri" panose="020F0502020204030204" pitchFamily="34" charset="0"/>
              </a:rPr>
              <a:t>, </a:t>
            </a:r>
            <a:r>
              <a:rPr lang="en-IN" dirty="0">
                <a:latin typeface="Calibri" panose="020F0502020204030204" pitchFamily="34" charset="0"/>
                <a:cs typeface="Calibri" panose="020F0502020204030204" pitchFamily="34" charset="0"/>
              </a:rPr>
              <a:t>is particularly used for algorithms where we are predicting the location of the object along with the </a:t>
            </a:r>
            <a:r>
              <a:rPr lang="en-IN" dirty="0" smtClean="0">
                <a:latin typeface="Calibri" panose="020F0502020204030204" pitchFamily="34" charset="0"/>
                <a:cs typeface="Calibri" panose="020F0502020204030204" pitchFamily="34" charset="0"/>
              </a:rPr>
              <a:t>classes. </a:t>
            </a:r>
            <a:r>
              <a:rPr lang="en-IN" dirty="0">
                <a:latin typeface="Calibri" panose="020F0502020204030204" pitchFamily="34" charset="0"/>
                <a:cs typeface="Calibri" panose="020F0502020204030204" pitchFamily="34" charset="0"/>
              </a:rPr>
              <a:t> </a:t>
            </a:r>
            <a:r>
              <a:rPr lang="en-IN" dirty="0" smtClean="0">
                <a:latin typeface="Calibri" panose="020F0502020204030204" pitchFamily="34" charset="0"/>
                <a:cs typeface="Calibri" panose="020F0502020204030204" pitchFamily="34" charset="0"/>
              </a:rPr>
              <a:t>Along with it the image </a:t>
            </a:r>
          </a:p>
          <a:p>
            <a:pPr>
              <a:lnSpc>
                <a:spcPct val="150000"/>
              </a:lnSpc>
            </a:pPr>
            <a:r>
              <a:rPr lang="en-IN" dirty="0" smtClean="0">
                <a:latin typeface="Calibri" panose="020F0502020204030204" pitchFamily="34" charset="0"/>
                <a:cs typeface="Calibri" panose="020F0502020204030204" pitchFamily="34" charset="0"/>
              </a:rPr>
              <a:t>detection accuracy should be as below</a:t>
            </a:r>
          </a:p>
          <a:p>
            <a:pPr>
              <a:lnSpc>
                <a:spcPct val="150000"/>
              </a:lnSpc>
            </a:pPr>
            <a:endParaRPr lang="en-IN" dirty="0" smtClean="0">
              <a:latin typeface="Calibri" panose="020F0502020204030204" pitchFamily="34" charset="0"/>
              <a:cs typeface="Calibri" panose="020F0502020204030204" pitchFamily="34" charset="0"/>
            </a:endParaRPr>
          </a:p>
          <a:p>
            <a:pPr>
              <a:lnSpc>
                <a:spcPct val="150000"/>
              </a:lnSpc>
            </a:pPr>
            <a:endParaRPr lang="en-IN" dirty="0">
              <a:latin typeface="Calibri" panose="020F0502020204030204" pitchFamily="34" charset="0"/>
              <a:cs typeface="Calibri" panose="020F0502020204030204" pitchFamily="34" charset="0"/>
            </a:endParaRPr>
          </a:p>
        </p:txBody>
      </p:sp>
      <p:sp>
        <p:nvSpPr>
          <p:cNvPr id="3" name="TextBox 2"/>
          <p:cNvSpPr txBox="1"/>
          <p:nvPr/>
        </p:nvSpPr>
        <p:spPr>
          <a:xfrm>
            <a:off x="311150" y="1678675"/>
            <a:ext cx="4172140" cy="1600438"/>
          </a:xfrm>
          <a:prstGeom prst="rect">
            <a:avLst/>
          </a:prstGeom>
          <a:noFill/>
        </p:spPr>
        <p:txBody>
          <a:bodyPr wrap="square" rtlCol="0">
            <a:spAutoFit/>
          </a:bodyPr>
          <a:lstStyle/>
          <a:p>
            <a:pPr>
              <a:lnSpc>
                <a:spcPct val="150000"/>
              </a:lnSpc>
            </a:pPr>
            <a:endParaRPr lang="en-IN" dirty="0">
              <a:latin typeface="Calibri" panose="020F0502020204030204" pitchFamily="34" charset="0"/>
              <a:cs typeface="Calibri" panose="020F0502020204030204" pitchFamily="34" charset="0"/>
            </a:endParaRPr>
          </a:p>
          <a:p>
            <a:pPr>
              <a:lnSpc>
                <a:spcPct val="150000"/>
              </a:lnSpc>
            </a:pPr>
            <a:r>
              <a:rPr lang="en-IN" dirty="0">
                <a:latin typeface="Calibri" panose="020F0502020204030204" pitchFamily="34" charset="0"/>
                <a:cs typeface="Calibri" panose="020F0502020204030204" pitchFamily="34" charset="0"/>
              </a:rPr>
              <a:t>Single object detection : 80% (probability)</a:t>
            </a:r>
          </a:p>
          <a:p>
            <a:pPr>
              <a:lnSpc>
                <a:spcPct val="150000"/>
              </a:lnSpc>
            </a:pPr>
            <a:r>
              <a:rPr lang="en-IN" dirty="0">
                <a:latin typeface="Calibri" panose="020F0502020204030204" pitchFamily="34" charset="0"/>
                <a:cs typeface="Calibri" panose="020F0502020204030204" pitchFamily="34" charset="0"/>
              </a:rPr>
              <a:t>Sequence/multiple object detection : 70% (probability) </a:t>
            </a:r>
          </a:p>
          <a:p>
            <a:pPr>
              <a:lnSpc>
                <a:spcPct val="150000"/>
              </a:lnSpc>
            </a:pPr>
            <a:endParaRPr lang="en-IN" dirty="0">
              <a:latin typeface="Calibri" panose="020F0502020204030204" pitchFamily="34" charset="0"/>
              <a:cs typeface="Calibri" panose="020F0502020204030204" pitchFamily="34" charset="0"/>
            </a:endParaRPr>
          </a:p>
          <a:p>
            <a:endParaRPr lang="en-IN"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3290" y="1228298"/>
            <a:ext cx="4349560" cy="3480180"/>
          </a:xfrm>
          <a:prstGeom prst="rect">
            <a:avLst/>
          </a:prstGeom>
        </p:spPr>
      </p:pic>
    </p:spTree>
    <p:extLst>
      <p:ext uri="{BB962C8B-B14F-4D97-AF65-F5344CB8AC3E}">
        <p14:creationId xmlns:p14="http://schemas.microsoft.com/office/powerpoint/2010/main" val="3210501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cs typeface="Calibri" panose="020F0502020204030204" pitchFamily="34" charset="0"/>
              </a:rPr>
              <a:t>Design and Methodology</a:t>
            </a:r>
            <a:endParaRPr sz="2400" dirty="0">
              <a:latin typeface="Calibri" panose="020F0502020204030204" pitchFamily="34" charset="0"/>
              <a:ea typeface="Ubuntu"/>
              <a:cs typeface="Calibri" panose="020F0502020204030204" pitchFamily="34" charset="0"/>
              <a:sym typeface="Ubuntu"/>
            </a:endParaRPr>
          </a:p>
        </p:txBody>
      </p:sp>
      <p:sp>
        <p:nvSpPr>
          <p:cNvPr id="2" name="TextBox 1"/>
          <p:cNvSpPr txBox="1"/>
          <p:nvPr/>
        </p:nvSpPr>
        <p:spPr>
          <a:xfrm>
            <a:off x="311150" y="693138"/>
            <a:ext cx="8262209" cy="300082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dirty="0" smtClean="0">
                <a:latin typeface="Calibri" panose="020F0502020204030204" pitchFamily="34" charset="0"/>
                <a:cs typeface="Calibri" panose="020F0502020204030204" pitchFamily="34" charset="0"/>
              </a:rPr>
              <a:t>Prepare </a:t>
            </a:r>
            <a:r>
              <a:rPr lang="en-IN" dirty="0">
                <a:latin typeface="Calibri" panose="020F0502020204030204" pitchFamily="34" charset="0"/>
                <a:cs typeface="Calibri" panose="020F0502020204030204" pitchFamily="34" charset="0"/>
              </a:rPr>
              <a:t>the training data (collect, </a:t>
            </a:r>
            <a:r>
              <a:rPr lang="en-IN" dirty="0" smtClean="0">
                <a:latin typeface="Calibri" panose="020F0502020204030204" pitchFamily="34" charset="0"/>
                <a:cs typeface="Calibri" panose="020F0502020204030204" pitchFamily="34" charset="0"/>
              </a:rPr>
              <a:t>pre-process</a:t>
            </a:r>
            <a:r>
              <a:rPr lang="en-IN" dirty="0">
                <a:latin typeface="Calibri" panose="020F0502020204030204" pitchFamily="34" charset="0"/>
                <a:cs typeface="Calibri" panose="020F0502020204030204" pitchFamily="34" charset="0"/>
              </a:rPr>
              <a:t>, </a:t>
            </a:r>
            <a:r>
              <a:rPr lang="en-IN" dirty="0" smtClean="0">
                <a:latin typeface="Calibri" panose="020F0502020204030204" pitchFamily="34" charset="0"/>
                <a:cs typeface="Calibri" panose="020F0502020204030204" pitchFamily="34" charset="0"/>
              </a:rPr>
              <a:t>vectorise </a:t>
            </a:r>
            <a:r>
              <a:rPr lang="en-IN" dirty="0">
                <a:latin typeface="Calibri" panose="020F0502020204030204" pitchFamily="34" charset="0"/>
                <a:cs typeface="Calibri" panose="020F0502020204030204" pitchFamily="34" charset="0"/>
              </a:rPr>
              <a:t>etc</a:t>
            </a:r>
            <a:r>
              <a:rPr lang="en-IN" dirty="0" smtClean="0">
                <a:latin typeface="Calibri" panose="020F0502020204030204" pitchFamily="34" charset="0"/>
                <a:cs typeface="Calibri" panose="020F0502020204030204" pitchFamily="34" charset="0"/>
              </a:rPr>
              <a:t>.)</a:t>
            </a:r>
          </a:p>
          <a:p>
            <a:pPr marL="285750" indent="-285750">
              <a:lnSpc>
                <a:spcPct val="150000"/>
              </a:lnSpc>
              <a:buFont typeface="Wingdings" panose="05000000000000000000" pitchFamily="2" charset="2"/>
              <a:buChar char="Ø"/>
            </a:pPr>
            <a:r>
              <a:rPr lang="en-IN" dirty="0" smtClean="0">
                <a:latin typeface="Calibri" panose="020F0502020204030204" pitchFamily="34" charset="0"/>
                <a:cs typeface="Calibri" panose="020F0502020204030204" pitchFamily="34" charset="0"/>
              </a:rPr>
              <a:t>Divide </a:t>
            </a:r>
            <a:r>
              <a:rPr lang="en-IN" dirty="0">
                <a:latin typeface="Calibri" panose="020F0502020204030204" pitchFamily="34" charset="0"/>
                <a:cs typeface="Calibri" panose="020F0502020204030204" pitchFamily="34" charset="0"/>
              </a:rPr>
              <a:t>the data into training set/cross-validation set/test set for evaluation</a:t>
            </a:r>
            <a:r>
              <a:rPr lang="en-IN" dirty="0" smtClean="0">
                <a:latin typeface="Calibri" panose="020F0502020204030204" pitchFamily="34" charset="0"/>
                <a:cs typeface="Calibri" panose="020F0502020204030204" pitchFamily="34" charset="0"/>
              </a:rPr>
              <a:t>.</a:t>
            </a:r>
          </a:p>
          <a:p>
            <a:pPr marL="285750" indent="-285750">
              <a:lnSpc>
                <a:spcPct val="150000"/>
              </a:lnSpc>
              <a:buFont typeface="Wingdings" panose="05000000000000000000" pitchFamily="2" charset="2"/>
              <a:buChar char="Ø"/>
            </a:pPr>
            <a:r>
              <a:rPr lang="en-IN" dirty="0" smtClean="0">
                <a:latin typeface="Calibri" panose="020F0502020204030204" pitchFamily="34" charset="0"/>
                <a:cs typeface="Calibri" panose="020F0502020204030204" pitchFamily="34" charset="0"/>
              </a:rPr>
              <a:t>Create </a:t>
            </a:r>
            <a:r>
              <a:rPr lang="en-IN" dirty="0">
                <a:latin typeface="Calibri" panose="020F0502020204030204" pitchFamily="34" charset="0"/>
                <a:cs typeface="Calibri" panose="020F0502020204030204" pitchFamily="34" charset="0"/>
              </a:rPr>
              <a:t>the neural network architecture</a:t>
            </a:r>
            <a:r>
              <a:rPr lang="en-IN" dirty="0" smtClean="0">
                <a:latin typeface="Calibri" panose="020F0502020204030204" pitchFamily="34" charset="0"/>
                <a:cs typeface="Calibri" panose="020F0502020204030204" pitchFamily="34" charset="0"/>
              </a:rPr>
              <a:t>.</a:t>
            </a:r>
          </a:p>
          <a:p>
            <a:pPr marL="285750" indent="-285750">
              <a:lnSpc>
                <a:spcPct val="150000"/>
              </a:lnSpc>
              <a:buFont typeface="Wingdings" panose="05000000000000000000" pitchFamily="2" charset="2"/>
              <a:buChar char="Ø"/>
            </a:pPr>
            <a:r>
              <a:rPr lang="en-IN" dirty="0" smtClean="0">
                <a:latin typeface="Calibri" panose="020F0502020204030204" pitchFamily="34" charset="0"/>
                <a:cs typeface="Calibri" panose="020F0502020204030204" pitchFamily="34" charset="0"/>
              </a:rPr>
              <a:t>Define </a:t>
            </a:r>
            <a:r>
              <a:rPr lang="en-IN" dirty="0">
                <a:latin typeface="Calibri" panose="020F0502020204030204" pitchFamily="34" charset="0"/>
                <a:cs typeface="Calibri" panose="020F0502020204030204" pitchFamily="34" charset="0"/>
              </a:rPr>
              <a:t>the types, number and size of layers</a:t>
            </a:r>
            <a:r>
              <a:rPr lang="en-IN" dirty="0" smtClean="0">
                <a:latin typeface="Calibri" panose="020F0502020204030204" pitchFamily="34" charset="0"/>
                <a:cs typeface="Calibri" panose="020F0502020204030204" pitchFamily="34" charset="0"/>
              </a:rPr>
              <a:t>.</a:t>
            </a:r>
          </a:p>
          <a:p>
            <a:pPr marL="285750" indent="-285750">
              <a:lnSpc>
                <a:spcPct val="150000"/>
              </a:lnSpc>
              <a:buFont typeface="Wingdings" panose="05000000000000000000" pitchFamily="2" charset="2"/>
              <a:buChar char="Ø"/>
            </a:pPr>
            <a:r>
              <a:rPr lang="en-IN" dirty="0" smtClean="0">
                <a:latin typeface="Calibri" panose="020F0502020204030204" pitchFamily="34" charset="0"/>
                <a:cs typeface="Calibri" panose="020F0502020204030204" pitchFamily="34" charset="0"/>
              </a:rPr>
              <a:t>Define </a:t>
            </a:r>
            <a:r>
              <a:rPr lang="en-IN" dirty="0">
                <a:latin typeface="Calibri" panose="020F0502020204030204" pitchFamily="34" charset="0"/>
                <a:cs typeface="Calibri" panose="020F0502020204030204" pitchFamily="34" charset="0"/>
              </a:rPr>
              <a:t>other </a:t>
            </a:r>
            <a:r>
              <a:rPr lang="en-IN" dirty="0" smtClean="0">
                <a:latin typeface="Calibri" panose="020F0502020204030204" pitchFamily="34" charset="0"/>
                <a:cs typeface="Calibri" panose="020F0502020204030204" pitchFamily="34" charset="0"/>
              </a:rPr>
              <a:t>hyper parameters </a:t>
            </a:r>
            <a:r>
              <a:rPr lang="en-IN" dirty="0">
                <a:latin typeface="Calibri" panose="020F0502020204030204" pitchFamily="34" charset="0"/>
                <a:cs typeface="Calibri" panose="020F0502020204030204" pitchFamily="34" charset="0"/>
              </a:rPr>
              <a:t>such as loss function, optimizer, or learning rate</a:t>
            </a:r>
            <a:r>
              <a:rPr lang="en-IN" dirty="0" smtClean="0">
                <a:latin typeface="Calibri" panose="020F0502020204030204" pitchFamily="34" charset="0"/>
                <a:cs typeface="Calibri" panose="020F0502020204030204" pitchFamily="34" charset="0"/>
              </a:rPr>
              <a:t>.</a:t>
            </a:r>
          </a:p>
          <a:p>
            <a:pPr marL="285750" indent="-285750">
              <a:lnSpc>
                <a:spcPct val="150000"/>
              </a:lnSpc>
              <a:buFont typeface="Wingdings" panose="05000000000000000000" pitchFamily="2" charset="2"/>
              <a:buChar char="Ø"/>
            </a:pPr>
            <a:r>
              <a:rPr lang="en-IN" dirty="0" smtClean="0">
                <a:latin typeface="Calibri" panose="020F0502020204030204" pitchFamily="34" charset="0"/>
                <a:cs typeface="Calibri" panose="020F0502020204030204" pitchFamily="34" charset="0"/>
              </a:rPr>
              <a:t>Train </a:t>
            </a:r>
            <a:r>
              <a:rPr lang="en-IN" dirty="0">
                <a:latin typeface="Calibri" panose="020F0502020204030204" pitchFamily="34" charset="0"/>
                <a:cs typeface="Calibri" panose="020F0502020204030204" pitchFamily="34" charset="0"/>
              </a:rPr>
              <a:t>your model on the training data</a:t>
            </a:r>
            <a:r>
              <a:rPr lang="en-IN" dirty="0" smtClean="0">
                <a:latin typeface="Calibri" panose="020F0502020204030204" pitchFamily="34" charset="0"/>
                <a:cs typeface="Calibri" panose="020F0502020204030204" pitchFamily="34" charset="0"/>
              </a:rPr>
              <a:t>.</a:t>
            </a:r>
          </a:p>
          <a:p>
            <a:pPr marL="285750" indent="-285750">
              <a:lnSpc>
                <a:spcPct val="150000"/>
              </a:lnSpc>
              <a:buFont typeface="Wingdings" panose="05000000000000000000" pitchFamily="2" charset="2"/>
              <a:buChar char="Ø"/>
            </a:pPr>
            <a:r>
              <a:rPr lang="en-IN" dirty="0" smtClean="0">
                <a:latin typeface="Calibri" panose="020F0502020204030204" pitchFamily="34" charset="0"/>
                <a:cs typeface="Calibri" panose="020F0502020204030204" pitchFamily="34" charset="0"/>
              </a:rPr>
              <a:t>Evaluate </a:t>
            </a:r>
            <a:r>
              <a:rPr lang="en-IN" dirty="0">
                <a:latin typeface="Calibri" panose="020F0502020204030204" pitchFamily="34" charset="0"/>
                <a:cs typeface="Calibri" panose="020F0502020204030204" pitchFamily="34" charset="0"/>
              </a:rPr>
              <a:t>your model on the cross-validation set. Depending on the results, repeat steps 3-5 with different </a:t>
            </a:r>
            <a:r>
              <a:rPr lang="en-IN" dirty="0" smtClean="0">
                <a:latin typeface="Calibri" panose="020F0502020204030204" pitchFamily="34" charset="0"/>
                <a:cs typeface="Calibri" panose="020F0502020204030204" pitchFamily="34" charset="0"/>
              </a:rPr>
              <a:t>hyper parameters, </a:t>
            </a:r>
            <a:r>
              <a:rPr lang="en-IN" dirty="0">
                <a:latin typeface="Calibri" panose="020F0502020204030204" pitchFamily="34" charset="0"/>
                <a:cs typeface="Calibri" panose="020F0502020204030204" pitchFamily="34" charset="0"/>
              </a:rPr>
              <a:t>or collect more data until you're satisfied with the results</a:t>
            </a:r>
            <a:r>
              <a:rPr lang="en-IN" dirty="0" smtClean="0">
                <a:latin typeface="Calibri" panose="020F0502020204030204" pitchFamily="34" charset="0"/>
                <a:cs typeface="Calibri" panose="020F0502020204030204" pitchFamily="34" charset="0"/>
              </a:rPr>
              <a:t>.</a:t>
            </a:r>
            <a:endParaRPr lang="en-IN" dirty="0">
              <a:latin typeface="Calibri" panose="020F0502020204030204" pitchFamily="34" charset="0"/>
              <a:cs typeface="Calibri" panose="020F0502020204030204" pitchFamily="34" charset="0"/>
            </a:endParaRPr>
          </a:p>
          <a:p>
            <a:pPr marL="285750" indent="-285750">
              <a:lnSpc>
                <a:spcPct val="150000"/>
              </a:lnSpc>
              <a:buFont typeface="Wingdings" panose="05000000000000000000" pitchFamily="2" charset="2"/>
              <a:buChar char="Ø"/>
            </a:pPr>
            <a:r>
              <a:rPr lang="en-IN" dirty="0" smtClean="0">
                <a:latin typeface="Calibri" panose="020F0502020204030204" pitchFamily="34" charset="0"/>
                <a:cs typeface="Calibri" panose="020F0502020204030204" pitchFamily="34" charset="0"/>
              </a:rPr>
              <a:t>Do </a:t>
            </a:r>
            <a:r>
              <a:rPr lang="en-IN" dirty="0">
                <a:latin typeface="Calibri" panose="020F0502020204030204" pitchFamily="34" charset="0"/>
                <a:cs typeface="Calibri" panose="020F0502020204030204" pitchFamily="34" charset="0"/>
              </a:rPr>
              <a:t>a final evaluation on the test set.</a:t>
            </a:r>
          </a:p>
        </p:txBody>
      </p:sp>
    </p:spTree>
    <p:extLst>
      <p:ext uri="{BB962C8B-B14F-4D97-AF65-F5344CB8AC3E}">
        <p14:creationId xmlns:p14="http://schemas.microsoft.com/office/powerpoint/2010/main" val="3495056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0"/>
            <a:ext cx="6358800" cy="42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smtClean="0">
                <a:latin typeface="Calibri" panose="020F0502020204030204" pitchFamily="34" charset="0"/>
                <a:ea typeface="Ubuntu"/>
                <a:cs typeface="Calibri" panose="020F0502020204030204" pitchFamily="34" charset="0"/>
                <a:sym typeface="Ubuntu"/>
              </a:rPr>
              <a:t>Architecture</a:t>
            </a:r>
            <a:endParaRPr sz="2400" dirty="0">
              <a:latin typeface="Calibri" panose="020F0502020204030204" pitchFamily="34" charset="0"/>
              <a:ea typeface="Ubuntu"/>
              <a:cs typeface="Calibri" panose="020F0502020204030204" pitchFamily="34" charset="0"/>
              <a:sym typeface="Ubuntu"/>
            </a:endParaRPr>
          </a:p>
        </p:txBody>
      </p:sp>
      <p:sp>
        <p:nvSpPr>
          <p:cNvPr id="189" name="Google Shape;189;p31"/>
          <p:cNvSpPr txBox="1"/>
          <p:nvPr/>
        </p:nvSpPr>
        <p:spPr>
          <a:xfrm>
            <a:off x="0" y="397050"/>
            <a:ext cx="9144000" cy="4695300"/>
          </a:xfrm>
          <a:prstGeom prst="rect">
            <a:avLst/>
          </a:prstGeom>
          <a:noFill/>
          <a:ln>
            <a:noFill/>
          </a:ln>
        </p:spPr>
        <p:txBody>
          <a:bodyPr spcFirstLastPara="1" wrap="square" lIns="91425" tIns="91425" rIns="91425" bIns="91425" anchor="t" anchorCtr="0">
            <a:noAutofit/>
          </a:bodyPr>
          <a:lstStyle/>
          <a:p>
            <a:pPr lvl="0"/>
            <a:endParaRPr dirty="0">
              <a:latin typeface="Ubuntu"/>
              <a:ea typeface="Ubuntu"/>
              <a:cs typeface="Ubuntu"/>
              <a:sym typeface="Ubuntu"/>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3806" y="448748"/>
            <a:ext cx="3437594" cy="4580737"/>
          </a:xfrm>
          <a:prstGeom prst="rect">
            <a:avLst/>
          </a:prstGeom>
        </p:spPr>
      </p:pic>
      <p:sp>
        <p:nvSpPr>
          <p:cNvPr id="5" name="TextBox 4"/>
          <p:cNvSpPr txBox="1"/>
          <p:nvPr/>
        </p:nvSpPr>
        <p:spPr>
          <a:xfrm>
            <a:off x="311150" y="612250"/>
            <a:ext cx="4125678" cy="4616648"/>
          </a:xfrm>
          <a:prstGeom prst="rect">
            <a:avLst/>
          </a:prstGeom>
          <a:noFill/>
        </p:spPr>
        <p:txBody>
          <a:bodyPr wrap="square" rtlCol="0">
            <a:spAutoFit/>
          </a:bodyPr>
          <a:lstStyle/>
          <a:p>
            <a:r>
              <a:rPr lang="en-IN" dirty="0" smtClean="0">
                <a:latin typeface="Calibri" panose="020F0502020204030204" pitchFamily="34" charset="0"/>
                <a:cs typeface="Calibri" panose="020F0502020204030204" pitchFamily="34" charset="0"/>
              </a:rPr>
              <a:t>Scala libraries considered:</a:t>
            </a:r>
          </a:p>
          <a:p>
            <a:endParaRPr lang="en-IN" dirty="0" smtClean="0">
              <a:latin typeface="Calibri" panose="020F0502020204030204" pitchFamily="34" charset="0"/>
              <a:cs typeface="Calibri" panose="020F0502020204030204" pitchFamily="34" charset="0"/>
            </a:endParaRPr>
          </a:p>
          <a:p>
            <a:r>
              <a:rPr lang="en-IN" dirty="0" smtClean="0">
                <a:latin typeface="Calibri" panose="020F0502020204030204" pitchFamily="34" charset="0"/>
                <a:cs typeface="Calibri" panose="020F0502020204030204" pitchFamily="34" charset="0"/>
              </a:rPr>
              <a:t>Eclipse Deeplearning4j</a:t>
            </a:r>
          </a:p>
          <a:p>
            <a:endParaRPr lang="en-IN" dirty="0" smtClean="0">
              <a:latin typeface="Calibri" panose="020F0502020204030204" pitchFamily="34" charset="0"/>
              <a:cs typeface="Calibri" panose="020F0502020204030204" pitchFamily="34" charset="0"/>
            </a:endParaRPr>
          </a:p>
          <a:p>
            <a:r>
              <a:rPr lang="en-IN" dirty="0" smtClean="0">
                <a:latin typeface="Calibri" panose="020F0502020204030204" pitchFamily="34" charset="0"/>
                <a:cs typeface="Calibri" panose="020F0502020204030204" pitchFamily="34" charset="0"/>
              </a:rPr>
              <a:t>ScalNet:</a:t>
            </a:r>
          </a:p>
          <a:p>
            <a:r>
              <a:rPr lang="en-IN" dirty="0">
                <a:latin typeface="Calibri" panose="020F0502020204030204" pitchFamily="34" charset="0"/>
                <a:cs typeface="Calibri" panose="020F0502020204030204" pitchFamily="34" charset="0"/>
              </a:rPr>
              <a:t>ScalNet is a wrapper around Deeplearning4J emulating a Keras like API for deep learning.</a:t>
            </a:r>
            <a:endParaRPr lang="en-IN" dirty="0" smtClean="0">
              <a:latin typeface="Calibri" panose="020F0502020204030204" pitchFamily="34" charset="0"/>
              <a:cs typeface="Calibri" panose="020F0502020204030204" pitchFamily="34" charset="0"/>
            </a:endParaRPr>
          </a:p>
          <a:p>
            <a:endParaRPr lang="en-IN" dirty="0" smtClean="0">
              <a:latin typeface="Calibri" panose="020F0502020204030204" pitchFamily="34" charset="0"/>
              <a:cs typeface="Calibri" panose="020F0502020204030204" pitchFamily="34" charset="0"/>
            </a:endParaRPr>
          </a:p>
          <a:p>
            <a:r>
              <a:rPr lang="en-IN" dirty="0" smtClean="0">
                <a:latin typeface="Calibri" panose="020F0502020204030204" pitchFamily="34" charset="0"/>
                <a:cs typeface="Calibri" panose="020F0502020204030204" pitchFamily="34" charset="0"/>
              </a:rPr>
              <a:t>TensorFlow </a:t>
            </a:r>
            <a:r>
              <a:rPr lang="en-IN" dirty="0">
                <a:latin typeface="Calibri" panose="020F0502020204030204" pitchFamily="34" charset="0"/>
                <a:cs typeface="Calibri" panose="020F0502020204030204" pitchFamily="34" charset="0"/>
              </a:rPr>
              <a:t>for </a:t>
            </a:r>
            <a:r>
              <a:rPr lang="en-IN" dirty="0" smtClean="0">
                <a:latin typeface="Calibri" panose="020F0502020204030204" pitchFamily="34" charset="0"/>
                <a:cs typeface="Calibri" panose="020F0502020204030204" pitchFamily="34" charset="0"/>
              </a:rPr>
              <a:t>Scala:</a:t>
            </a:r>
          </a:p>
          <a:p>
            <a:r>
              <a:rPr lang="en-IN" dirty="0">
                <a:latin typeface="Calibri" panose="020F0502020204030204" pitchFamily="34" charset="0"/>
                <a:cs typeface="Calibri" panose="020F0502020204030204" pitchFamily="34" charset="0"/>
              </a:rPr>
              <a:t>This library is a Scala API for https://www.tensorflow.org</a:t>
            </a:r>
            <a:endParaRPr lang="en-IN" dirty="0" smtClean="0">
              <a:latin typeface="Calibri" panose="020F0502020204030204" pitchFamily="34" charset="0"/>
              <a:cs typeface="Calibri" panose="020F0502020204030204" pitchFamily="34" charset="0"/>
            </a:endParaRPr>
          </a:p>
          <a:p>
            <a:endParaRPr lang="en-IN" dirty="0" smtClean="0">
              <a:latin typeface="Calibri" panose="020F0502020204030204" pitchFamily="34" charset="0"/>
              <a:cs typeface="Calibri" panose="020F0502020204030204" pitchFamily="34" charset="0"/>
            </a:endParaRPr>
          </a:p>
          <a:p>
            <a:r>
              <a:rPr lang="en-IN" dirty="0" smtClean="0">
                <a:latin typeface="Calibri" panose="020F0502020204030204" pitchFamily="34" charset="0"/>
                <a:cs typeface="Calibri" panose="020F0502020204030204" pitchFamily="34" charset="0"/>
              </a:rPr>
              <a:t>Apache MXNet:</a:t>
            </a:r>
          </a:p>
          <a:p>
            <a:r>
              <a:rPr lang="en-IN" dirty="0" smtClean="0">
                <a:latin typeface="Calibri" panose="020F0502020204030204" pitchFamily="34" charset="0"/>
                <a:cs typeface="Calibri" panose="020F0502020204030204" pitchFamily="34" charset="0"/>
              </a:rPr>
              <a:t>Similar </a:t>
            </a:r>
            <a:r>
              <a:rPr lang="en-IN" dirty="0">
                <a:latin typeface="Calibri" panose="020F0502020204030204" pitchFamily="34" charset="0"/>
                <a:cs typeface="Calibri" panose="020F0502020204030204" pitchFamily="34" charset="0"/>
              </a:rPr>
              <a:t>to TensorFlow, MXNet supports creating symbolic computation graphs, decoupling computation logic from execution. Furthermore, it provides support for eager execution as well for a more imperative approach</a:t>
            </a:r>
            <a:r>
              <a:rPr lang="en-IN" dirty="0" smtClean="0">
                <a:latin typeface="Calibri" panose="020F0502020204030204" pitchFamily="34" charset="0"/>
                <a:cs typeface="Calibri" panose="020F0502020204030204" pitchFamily="34" charset="0"/>
              </a:rPr>
              <a:t>.</a:t>
            </a:r>
          </a:p>
          <a:p>
            <a:endParaRPr lang="en-IN" dirty="0">
              <a:latin typeface="Calibri" panose="020F0502020204030204" pitchFamily="34" charset="0"/>
              <a:cs typeface="Calibri" panose="020F0502020204030204" pitchFamily="34" charset="0"/>
            </a:endParaRPr>
          </a:p>
          <a:p>
            <a:r>
              <a:rPr lang="en-IN" dirty="0" smtClean="0">
                <a:latin typeface="Calibri" panose="020F0502020204030204" pitchFamily="34" charset="0"/>
                <a:cs typeface="Calibri" panose="020F0502020204030204" pitchFamily="34" charset="0"/>
              </a:rPr>
              <a:t>Infrastructure/Cluster:</a:t>
            </a:r>
          </a:p>
          <a:p>
            <a:r>
              <a:rPr lang="en-IN" dirty="0" smtClean="0">
                <a:latin typeface="Calibri" panose="020F0502020204030204" pitchFamily="34" charset="0"/>
                <a:cs typeface="Calibri" panose="020F0502020204030204" pitchFamily="34" charset="0"/>
              </a:rPr>
              <a:t>Google cloud or AWS S3 bucket</a:t>
            </a:r>
            <a:endParaRPr lang="en-IN" dirty="0">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buntu">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962</TotalTime>
  <Words>2034</Words>
  <Application>Microsoft Office PowerPoint</Application>
  <PresentationFormat>On-screen Show (16:9)</PresentationFormat>
  <Paragraphs>258</Paragraphs>
  <Slides>36</Slides>
  <Notes>23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36</vt:i4>
      </vt:variant>
    </vt:vector>
  </HeadingPairs>
  <TitlesOfParts>
    <vt:vector size="45" baseType="lpstr">
      <vt:lpstr>Calibri</vt:lpstr>
      <vt:lpstr>Trebuchet MS</vt:lpstr>
      <vt:lpstr>Wingdings 3</vt:lpstr>
      <vt:lpstr>Arial</vt:lpstr>
      <vt:lpstr>Wingdings 2</vt:lpstr>
      <vt:lpstr>Wingdings</vt:lpstr>
      <vt:lpstr>Ubuntu</vt:lpstr>
      <vt:lpstr>Ubuntu</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Aswani</dc:creator>
  <cp:lastModifiedBy>Aswani G</cp:lastModifiedBy>
  <cp:revision>152</cp:revision>
  <dcterms:modified xsi:type="dcterms:W3CDTF">2019-12-08T03:50:30Z</dcterms:modified>
</cp:coreProperties>
</file>